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16" r:id="rId2"/>
    <p:sldId id="317" r:id="rId3"/>
    <p:sldId id="318" r:id="rId4"/>
    <p:sldId id="319" r:id="rId5"/>
    <p:sldId id="322" r:id="rId6"/>
    <p:sldId id="323" r:id="rId7"/>
    <p:sldId id="325" r:id="rId8"/>
    <p:sldId id="326" r:id="rId9"/>
    <p:sldId id="327" r:id="rId10"/>
    <p:sldId id="328" r:id="rId11"/>
    <p:sldId id="329" r:id="rId12"/>
    <p:sldId id="331" r:id="rId13"/>
    <p:sldId id="330" r:id="rId14"/>
    <p:sldId id="332" r:id="rId15"/>
    <p:sldId id="333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8" r:id="rId29"/>
    <p:sldId id="347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9" r:id="rId40"/>
    <p:sldId id="358" r:id="rId41"/>
    <p:sldId id="360" r:id="rId42"/>
    <p:sldId id="368" r:id="rId43"/>
    <p:sldId id="369" r:id="rId44"/>
    <p:sldId id="371" r:id="rId45"/>
    <p:sldId id="370" r:id="rId46"/>
    <p:sldId id="361" r:id="rId47"/>
    <p:sldId id="363" r:id="rId48"/>
    <p:sldId id="365" r:id="rId49"/>
    <p:sldId id="364" r:id="rId50"/>
    <p:sldId id="367" r:id="rId51"/>
    <p:sldId id="366" r:id="rId5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99"/>
    <a:srgbClr val="0066FF"/>
    <a:srgbClr val="FFCC99"/>
    <a:srgbClr val="FF9999"/>
    <a:srgbClr val="99FFCC"/>
    <a:srgbClr val="7DFF7D"/>
    <a:srgbClr val="66FF99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419" autoAdjust="0"/>
  </p:normalViewPr>
  <p:slideViewPr>
    <p:cSldViewPr snapToGrid="0">
      <p:cViewPr varScale="1">
        <p:scale>
          <a:sx n="101" d="100"/>
          <a:sy n="101" d="100"/>
        </p:scale>
        <p:origin x="12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5B64B-D3E9-43E4-B711-CBA5B16802F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8AD44-F419-4FEF-829E-9E54062794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67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8AD44-F419-4FEF-829E-9E540627945A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139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65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78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59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92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08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90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643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978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84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350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05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68911-1F61-4AAF-AD1B-6969E07008DC}" type="datetimeFigureOut">
              <a:rPr lang="ru-RU" smtClean="0"/>
              <a:t>30.07.2017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A00B0-E2BF-41A2-97BD-D5BEE9313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13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1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27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30.png"/><Relationship Id="rId7" Type="http://schemas.openxmlformats.org/officeDocument/2006/relationships/image" Target="../media/image5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40.png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Lecture </a:t>
            </a:r>
            <a:r>
              <a:rPr lang="en-US" b="1" dirty="0" smtClean="0"/>
              <a:t>2: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Linear classifier</a:t>
            </a:r>
            <a:endParaRPr lang="ru-RU" b="1" dirty="0"/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 smtClean="0"/>
              <a:t>Dmitry </a:t>
            </a:r>
            <a:r>
              <a:rPr lang="en-US" dirty="0" err="1" smtClean="0"/>
              <a:t>Yashunin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IntelliVision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139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Toy example</a:t>
            </a:r>
            <a:endParaRPr lang="ru-RU" b="1" dirty="0"/>
          </a:p>
        </p:txBody>
      </p:sp>
      <p:pic>
        <p:nvPicPr>
          <p:cNvPr id="5" name="Picture 2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61" y="2204382"/>
            <a:ext cx="10528061" cy="408211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61261" y="1576388"/>
            <a:ext cx="72138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Image </a:t>
            </a:r>
            <a:r>
              <a:rPr lang="en-US" sz="2800" dirty="0">
                <a:solidFill>
                  <a:srgbClr val="000000"/>
                </a:solidFill>
              </a:rPr>
              <a:t>with 4 pixels, and 3 classes (</a:t>
            </a:r>
            <a:r>
              <a:rPr lang="en-US" sz="2800" dirty="0">
                <a:solidFill>
                  <a:srgbClr val="B55F06"/>
                </a:solidFill>
              </a:rPr>
              <a:t>cat</a:t>
            </a:r>
            <a:r>
              <a:rPr lang="en-US" sz="2800" dirty="0">
                <a:solidFill>
                  <a:srgbClr val="000000"/>
                </a:solidFill>
              </a:rPr>
              <a:t>/</a:t>
            </a:r>
            <a:r>
              <a:rPr lang="en-US" sz="2800" dirty="0">
                <a:solidFill>
                  <a:srgbClr val="351C75"/>
                </a:solidFill>
              </a:rPr>
              <a:t>dog</a:t>
            </a:r>
            <a:r>
              <a:rPr lang="en-US" sz="2800" dirty="0">
                <a:solidFill>
                  <a:srgbClr val="000000"/>
                </a:solidFill>
              </a:rPr>
              <a:t>/</a:t>
            </a:r>
            <a:r>
              <a:rPr lang="en-US" sz="2800" dirty="0">
                <a:solidFill>
                  <a:srgbClr val="38761D"/>
                </a:solidFill>
              </a:rPr>
              <a:t>ship</a:t>
            </a:r>
            <a:r>
              <a:rPr lang="en-US" sz="2800" dirty="0">
                <a:solidFill>
                  <a:srgbClr val="000000"/>
                </a:solidFill>
              </a:rPr>
              <a:t>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10362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Interpreting a Linear Classifier</a:t>
            </a:r>
            <a:endParaRPr lang="ru-RU" b="1" dirty="0"/>
          </a:p>
        </p:txBody>
      </p:sp>
      <p:pic>
        <p:nvPicPr>
          <p:cNvPr id="4" name="Picture 7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79" y="1765678"/>
            <a:ext cx="4632030" cy="34275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096000" y="3294806"/>
            <a:ext cx="4821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What is this thing </a:t>
            </a:r>
            <a:r>
              <a:rPr lang="en-US" sz="3600" dirty="0" smtClean="0"/>
              <a:t>doing?</a:t>
            </a:r>
            <a:endParaRPr lang="ru-RU" sz="3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701379" y="2332234"/>
            <a:ext cx="3343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f(</a:t>
            </a:r>
            <a:r>
              <a:rPr lang="en-US" sz="4000" dirty="0" err="1"/>
              <a:t>x,W</a:t>
            </a:r>
            <a:r>
              <a:rPr lang="en-US" sz="4000" dirty="0"/>
              <a:t>) = </a:t>
            </a:r>
            <a:r>
              <a:rPr lang="en-US" sz="4000" dirty="0" err="1" smtClean="0"/>
              <a:t>Wx</a:t>
            </a:r>
            <a:r>
              <a:rPr lang="en-US" sz="4000" dirty="0" smtClean="0"/>
              <a:t> + b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31441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Interpreting a Linear Classifier</a:t>
            </a:r>
            <a:endParaRPr lang="ru-RU" b="1" dirty="0"/>
          </a:p>
        </p:txBody>
      </p:sp>
      <p:pic>
        <p:nvPicPr>
          <p:cNvPr id="4" name="Picture 7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79" y="1765678"/>
            <a:ext cx="4632030" cy="342758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701379" y="2332234"/>
            <a:ext cx="3343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f(</a:t>
            </a:r>
            <a:r>
              <a:rPr lang="en-US" sz="4000" dirty="0" err="1"/>
              <a:t>x,W</a:t>
            </a:r>
            <a:r>
              <a:rPr lang="en-US" sz="4000" dirty="0"/>
              <a:t>) = </a:t>
            </a:r>
            <a:r>
              <a:rPr lang="en-US" sz="4000" dirty="0" err="1" smtClean="0"/>
              <a:t>Wx</a:t>
            </a:r>
            <a:r>
              <a:rPr lang="en-US" sz="4000" dirty="0" smtClean="0"/>
              <a:t> + b</a:t>
            </a:r>
            <a:endParaRPr lang="ru-RU" sz="4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080056" y="3303594"/>
            <a:ext cx="49015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Example trained weights</a:t>
            </a:r>
          </a:p>
          <a:p>
            <a:r>
              <a:rPr lang="en-US" sz="3600" dirty="0"/>
              <a:t>of a linear classifier</a:t>
            </a:r>
          </a:p>
          <a:p>
            <a:r>
              <a:rPr lang="en-US" sz="3600" dirty="0"/>
              <a:t>trained on CIFAR-10:</a:t>
            </a:r>
            <a:endParaRPr lang="ru-RU" sz="3600" dirty="0"/>
          </a:p>
        </p:txBody>
      </p:sp>
      <p:pic>
        <p:nvPicPr>
          <p:cNvPr id="8" name="Picture 2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5321394"/>
            <a:ext cx="10918727" cy="11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2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Interpreting a Linear Classifier</a:t>
            </a:r>
            <a:endParaRPr lang="ru-RU" dirty="0"/>
          </a:p>
        </p:txBody>
      </p:sp>
      <p:grpSp>
        <p:nvGrpSpPr>
          <p:cNvPr id="4" name="Group 21540"/>
          <p:cNvGrpSpPr/>
          <p:nvPr/>
        </p:nvGrpSpPr>
        <p:grpSpPr>
          <a:xfrm>
            <a:off x="767864" y="1690688"/>
            <a:ext cx="5041439" cy="3627048"/>
            <a:chOff x="0" y="-1707"/>
            <a:chExt cx="5041749" cy="3627119"/>
          </a:xfrm>
        </p:grpSpPr>
        <p:pic>
          <p:nvPicPr>
            <p:cNvPr id="5" name="Picture 254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60000" y="154500"/>
              <a:ext cx="4081575" cy="2994700"/>
            </a:xfrm>
            <a:prstGeom prst="rect">
              <a:avLst/>
            </a:prstGeom>
          </p:spPr>
        </p:pic>
        <p:pic>
          <p:nvPicPr>
            <p:cNvPr id="6" name="Picture 255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2066325"/>
              <a:ext cx="1969900" cy="1558325"/>
            </a:xfrm>
            <a:prstGeom prst="rect">
              <a:avLst/>
            </a:prstGeom>
          </p:spPr>
        </p:pic>
        <p:pic>
          <p:nvPicPr>
            <p:cNvPr id="7" name="Picture 2226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423261" y="2823788"/>
              <a:ext cx="844296" cy="801624"/>
            </a:xfrm>
            <a:prstGeom prst="rect">
              <a:avLst/>
            </a:prstGeom>
          </p:spPr>
        </p:pic>
        <p:pic>
          <p:nvPicPr>
            <p:cNvPr id="8" name="Picture 22267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264509" y="-1707"/>
              <a:ext cx="777240" cy="801624"/>
            </a:xfrm>
            <a:prstGeom prst="rect">
              <a:avLst/>
            </a:prstGeom>
          </p:spPr>
        </p:pic>
        <p:pic>
          <p:nvPicPr>
            <p:cNvPr id="9" name="Picture 22268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56261" y="236036"/>
              <a:ext cx="807720" cy="801624"/>
            </a:xfrm>
            <a:prstGeom prst="rect">
              <a:avLst/>
            </a:prstGeom>
          </p:spPr>
        </p:pic>
      </p:grpSp>
      <p:sp>
        <p:nvSpPr>
          <p:cNvPr id="10" name="Прямоугольник 9"/>
          <p:cNvSpPr/>
          <p:nvPr/>
        </p:nvSpPr>
        <p:spPr>
          <a:xfrm>
            <a:off x="6701379" y="2332234"/>
            <a:ext cx="3343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f(</a:t>
            </a:r>
            <a:r>
              <a:rPr lang="en-US" sz="4000" dirty="0" err="1"/>
              <a:t>x,W</a:t>
            </a:r>
            <a:r>
              <a:rPr lang="en-US" sz="4000" dirty="0"/>
              <a:t>) = </a:t>
            </a:r>
            <a:r>
              <a:rPr lang="en-US" sz="4000" dirty="0" err="1" smtClean="0"/>
              <a:t>Wx</a:t>
            </a:r>
            <a:r>
              <a:rPr lang="en-US" sz="4000" dirty="0" smtClean="0"/>
              <a:t> + b</a:t>
            </a:r>
            <a:endParaRPr lang="ru-RU" sz="40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13643" b="32519"/>
          <a:stretch/>
        </p:blipFill>
        <p:spPr>
          <a:xfrm>
            <a:off x="7601220" y="3090370"/>
            <a:ext cx="1543796" cy="153606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015806" y="4841533"/>
            <a:ext cx="2905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Array of </a:t>
            </a:r>
            <a:r>
              <a:rPr lang="en-US" b="1" dirty="0"/>
              <a:t>32x32x3 </a:t>
            </a:r>
            <a:r>
              <a:rPr lang="en-US" dirty="0"/>
              <a:t>numbers</a:t>
            </a:r>
          </a:p>
          <a:p>
            <a:r>
              <a:rPr lang="en-US" dirty="0"/>
              <a:t>(3072 numbers total)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082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to define level of </a:t>
            </a:r>
            <a:r>
              <a:rPr lang="en-US" b="1" dirty="0"/>
              <a:t>unhappiness with the</a:t>
            </a:r>
            <a:br>
              <a:rPr lang="en-US" b="1" dirty="0"/>
            </a:br>
            <a:r>
              <a:rPr lang="en-US" b="1" dirty="0" smtClean="0"/>
              <a:t>scores?</a:t>
            </a:r>
            <a:endParaRPr lang="ru-RU" b="1" dirty="0"/>
          </a:p>
        </p:txBody>
      </p:sp>
      <p:grpSp>
        <p:nvGrpSpPr>
          <p:cNvPr id="4" name="Group 21841"/>
          <p:cNvGrpSpPr>
            <a:grpSpLocks noChangeAspect="1"/>
          </p:cNvGrpSpPr>
          <p:nvPr/>
        </p:nvGrpSpPr>
        <p:grpSpPr>
          <a:xfrm>
            <a:off x="838200" y="2043658"/>
            <a:ext cx="5125956" cy="4314387"/>
            <a:chOff x="-4046" y="-3583"/>
            <a:chExt cx="4589270" cy="3862893"/>
          </a:xfrm>
        </p:grpSpPr>
        <p:pic>
          <p:nvPicPr>
            <p:cNvPr id="5" name="Picture 2227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4046" y="1330424"/>
              <a:ext cx="762000" cy="2432304"/>
            </a:xfrm>
            <a:prstGeom prst="rect">
              <a:avLst/>
            </a:prstGeom>
          </p:spPr>
        </p:pic>
        <p:sp>
          <p:nvSpPr>
            <p:cNvPr id="6" name="Rectangle 2681"/>
            <p:cNvSpPr/>
            <p:nvPr/>
          </p:nvSpPr>
          <p:spPr>
            <a:xfrm>
              <a:off x="1002866" y="1353104"/>
              <a:ext cx="851306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 -3.45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2682"/>
            <p:cNvSpPr/>
            <p:nvPr/>
          </p:nvSpPr>
          <p:spPr>
            <a:xfrm>
              <a:off x="1057168" y="1562654"/>
              <a:ext cx="709422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-8.87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tangle 2683"/>
            <p:cNvSpPr/>
            <p:nvPr/>
          </p:nvSpPr>
          <p:spPr>
            <a:xfrm>
              <a:off x="1111469" y="1810304"/>
              <a:ext cx="567538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0.09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angle 2684"/>
            <p:cNvSpPr/>
            <p:nvPr/>
          </p:nvSpPr>
          <p:spPr>
            <a:xfrm>
              <a:off x="1168718" y="2057954"/>
              <a:ext cx="425653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 b="1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2.9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2685"/>
            <p:cNvSpPr/>
            <p:nvPr/>
          </p:nvSpPr>
          <p:spPr>
            <a:xfrm>
              <a:off x="1111469" y="2305604"/>
              <a:ext cx="567538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4.48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2686"/>
            <p:cNvSpPr/>
            <p:nvPr/>
          </p:nvSpPr>
          <p:spPr>
            <a:xfrm>
              <a:off x="1111469" y="2553254"/>
              <a:ext cx="567538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8.02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2687"/>
            <p:cNvSpPr/>
            <p:nvPr/>
          </p:nvSpPr>
          <p:spPr>
            <a:xfrm>
              <a:off x="1111469" y="2800904"/>
              <a:ext cx="567538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3.78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2688"/>
            <p:cNvSpPr/>
            <p:nvPr/>
          </p:nvSpPr>
          <p:spPr>
            <a:xfrm>
              <a:off x="1111469" y="3048554"/>
              <a:ext cx="567538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1.06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ectangle 2689"/>
            <p:cNvSpPr/>
            <p:nvPr/>
          </p:nvSpPr>
          <p:spPr>
            <a:xfrm>
              <a:off x="1057168" y="3296204"/>
              <a:ext cx="709422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-0.36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angle 2690"/>
            <p:cNvSpPr/>
            <p:nvPr/>
          </p:nvSpPr>
          <p:spPr>
            <a:xfrm>
              <a:off x="1057168" y="3543854"/>
              <a:ext cx="709422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-0.72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2692"/>
            <p:cNvSpPr/>
            <p:nvPr/>
          </p:nvSpPr>
          <p:spPr>
            <a:xfrm>
              <a:off x="2428768" y="1353104"/>
              <a:ext cx="709422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-0.51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2693"/>
            <p:cNvSpPr/>
            <p:nvPr/>
          </p:nvSpPr>
          <p:spPr>
            <a:xfrm>
              <a:off x="2486999" y="1600754"/>
              <a:ext cx="567537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 b="1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6.04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2694"/>
            <p:cNvSpPr/>
            <p:nvPr/>
          </p:nvSpPr>
          <p:spPr>
            <a:xfrm>
              <a:off x="2483069" y="1848404"/>
              <a:ext cx="567537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5.31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2695"/>
            <p:cNvSpPr/>
            <p:nvPr/>
          </p:nvSpPr>
          <p:spPr>
            <a:xfrm>
              <a:off x="2428768" y="2096054"/>
              <a:ext cx="709422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-4.22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ctangle 2696"/>
            <p:cNvSpPr/>
            <p:nvPr/>
          </p:nvSpPr>
          <p:spPr>
            <a:xfrm>
              <a:off x="2428768" y="2343704"/>
              <a:ext cx="709422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-4.19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angle 2697"/>
            <p:cNvSpPr/>
            <p:nvPr/>
          </p:nvSpPr>
          <p:spPr>
            <a:xfrm>
              <a:off x="2483069" y="2591354"/>
              <a:ext cx="567537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3.58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698"/>
            <p:cNvSpPr/>
            <p:nvPr/>
          </p:nvSpPr>
          <p:spPr>
            <a:xfrm>
              <a:off x="2483069" y="2839004"/>
              <a:ext cx="567537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4.49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Rectangle 2699"/>
            <p:cNvSpPr/>
            <p:nvPr/>
          </p:nvSpPr>
          <p:spPr>
            <a:xfrm>
              <a:off x="2428768" y="3086654"/>
              <a:ext cx="709422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-4.37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700"/>
            <p:cNvSpPr/>
            <p:nvPr/>
          </p:nvSpPr>
          <p:spPr>
            <a:xfrm>
              <a:off x="2428768" y="3334304"/>
              <a:ext cx="709422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-2.09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701"/>
            <p:cNvSpPr/>
            <p:nvPr/>
          </p:nvSpPr>
          <p:spPr>
            <a:xfrm>
              <a:off x="2428768" y="3581954"/>
              <a:ext cx="709422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-2.93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angle 2703"/>
            <p:cNvSpPr/>
            <p:nvPr/>
          </p:nvSpPr>
          <p:spPr>
            <a:xfrm>
              <a:off x="3809344" y="1362579"/>
              <a:ext cx="567537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3.42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Rectangle 2704"/>
            <p:cNvSpPr/>
            <p:nvPr/>
          </p:nvSpPr>
          <p:spPr>
            <a:xfrm>
              <a:off x="3809344" y="1610229"/>
              <a:ext cx="567537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4.64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Rectangle 2705"/>
            <p:cNvSpPr/>
            <p:nvPr/>
          </p:nvSpPr>
          <p:spPr>
            <a:xfrm>
              <a:off x="3809344" y="1857879"/>
              <a:ext cx="567537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2.65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706"/>
            <p:cNvSpPr/>
            <p:nvPr/>
          </p:nvSpPr>
          <p:spPr>
            <a:xfrm>
              <a:off x="3863645" y="2105529"/>
              <a:ext cx="425653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5.1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707"/>
            <p:cNvSpPr/>
            <p:nvPr/>
          </p:nvSpPr>
          <p:spPr>
            <a:xfrm>
              <a:off x="3809344" y="2353179"/>
              <a:ext cx="567537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2.64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Rectangle 2708"/>
            <p:cNvSpPr/>
            <p:nvPr/>
          </p:nvSpPr>
          <p:spPr>
            <a:xfrm>
              <a:off x="3809344" y="2600829"/>
              <a:ext cx="567537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5.55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Rectangle 2709"/>
            <p:cNvSpPr/>
            <p:nvPr/>
          </p:nvSpPr>
          <p:spPr>
            <a:xfrm>
              <a:off x="3759955" y="2848479"/>
              <a:ext cx="709422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 b="1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-4.34</a:t>
              </a:r>
              <a:endPara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angle 2710"/>
            <p:cNvSpPr/>
            <p:nvPr/>
          </p:nvSpPr>
          <p:spPr>
            <a:xfrm>
              <a:off x="3809344" y="3096129"/>
              <a:ext cx="567537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-1.5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 2711"/>
            <p:cNvSpPr/>
            <p:nvPr/>
          </p:nvSpPr>
          <p:spPr>
            <a:xfrm>
              <a:off x="3755043" y="3343779"/>
              <a:ext cx="709422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-4.79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2712"/>
            <p:cNvSpPr/>
            <p:nvPr/>
          </p:nvSpPr>
          <p:spPr>
            <a:xfrm>
              <a:off x="3809344" y="3591429"/>
              <a:ext cx="567537" cy="2678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  <a:cs typeface="Calibri" panose="020F0502020204030204" pitchFamily="34" charset="0"/>
                </a:rPr>
                <a:t>6.14</a:t>
              </a:r>
              <a:endParaRPr lang="ru-RU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6" name="Picture 2227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96560" y="6576"/>
              <a:ext cx="1179576" cy="1155192"/>
            </a:xfrm>
            <a:prstGeom prst="rect">
              <a:avLst/>
            </a:prstGeom>
          </p:spPr>
        </p:pic>
        <p:pic>
          <p:nvPicPr>
            <p:cNvPr id="37" name="Picture 22271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072656" y="-3583"/>
              <a:ext cx="1261872" cy="1158240"/>
            </a:xfrm>
            <a:prstGeom prst="rect">
              <a:avLst/>
            </a:prstGeom>
          </p:spPr>
        </p:pic>
        <p:pic>
          <p:nvPicPr>
            <p:cNvPr id="38" name="Picture 2227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463560" y="480"/>
              <a:ext cx="1121664" cy="1158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721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Toy example</a:t>
            </a:r>
            <a:endParaRPr lang="ru-RU" b="1" dirty="0"/>
          </a:p>
        </p:txBody>
      </p:sp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/>
              <a:t>3.1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838200" y="1420494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7005638" y="1348456"/>
            <a:ext cx="37290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loss function </a:t>
            </a:r>
            <a:r>
              <a:rPr lang="en-US" sz="2400" dirty="0"/>
              <a:t>tells how</a:t>
            </a:r>
          </a:p>
          <a:p>
            <a:r>
              <a:rPr lang="en-US" sz="2400" dirty="0"/>
              <a:t>good our </a:t>
            </a:r>
            <a:r>
              <a:rPr lang="en-US" sz="2400" dirty="0" smtClean="0"/>
              <a:t>classifier</a:t>
            </a:r>
            <a:endParaRPr lang="ru-RU" sz="2400" dirty="0"/>
          </a:p>
        </p:txBody>
      </p:sp>
      <p:pic>
        <p:nvPicPr>
          <p:cNvPr id="21" name="Picture 461"/>
          <p:cNvPicPr/>
          <p:nvPr/>
        </p:nvPicPr>
        <p:blipFill>
          <a:blip r:embed="rId5"/>
          <a:stretch>
            <a:fillRect/>
          </a:stretch>
        </p:blipFill>
        <p:spPr>
          <a:xfrm>
            <a:off x="7093585" y="4228988"/>
            <a:ext cx="3641090" cy="934720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7015425" y="3316751"/>
            <a:ext cx="36215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Loss over the dataset is a</a:t>
            </a:r>
          </a:p>
          <a:p>
            <a:r>
              <a:rPr lang="en-US" sz="2400" dirty="0"/>
              <a:t>sum of loss over examples: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6987322" y="2308319"/>
                <a:ext cx="486177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2308319"/>
                <a:ext cx="4861778" cy="830997"/>
              </a:xfrm>
              <a:prstGeom prst="rect">
                <a:avLst/>
              </a:prstGeom>
              <a:blipFill>
                <a:blip r:embed="rId6"/>
                <a:stretch>
                  <a:fillRect l="-376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07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/>
              <a:t>3.1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/>
              <p:cNvSpPr/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  <a:blipFill>
                <a:blip r:embed="rId5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/>
          <p:cNvSpPr/>
          <p:nvPr/>
        </p:nvSpPr>
        <p:spPr>
          <a:xfrm>
            <a:off x="6997109" y="4122574"/>
            <a:ext cx="1425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SVM loss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7322" y="911519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Multiclass </a:t>
            </a:r>
            <a:r>
              <a:rPr lang="en-US" sz="2400" b="1" dirty="0" smtClean="0"/>
              <a:t>SVM (hinge) </a:t>
            </a:r>
            <a:r>
              <a:rPr lang="en-US" sz="2400" b="1" dirty="0"/>
              <a:t>loss: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4460" y="2196095"/>
            <a:ext cx="1829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scores vector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  <a:blipFill>
                <a:blip r:embed="rId6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5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108" y="4522622"/>
            <a:ext cx="4121182" cy="1695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element corresponds to ground truth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  <a:blipFill>
                <a:blip r:embed="rId8"/>
                <a:stretch>
                  <a:fillRect l="-2568" t="-4930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90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 smtClean="0"/>
              <a:t>3.1</a:t>
            </a:r>
            <a:endParaRPr lang="en-US" sz="3200" b="1" dirty="0" smtClean="0"/>
          </a:p>
          <a:p>
            <a:r>
              <a:rPr lang="en-US" sz="3200" dirty="0" smtClean="0">
                <a:solidFill>
                  <a:srgbClr val="0000FF"/>
                </a:solidFill>
              </a:rPr>
              <a:t>Loss       2.9</a:t>
            </a:r>
            <a:endParaRPr lang="ru-RU" sz="3200" b="1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997109" y="4122574"/>
            <a:ext cx="1425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SVM loss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7322" y="911519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Multiclass SVM (hinge) loss: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4460" y="2196095"/>
            <a:ext cx="1829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scores vector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  <a:blipFill>
                <a:blip r:embed="rId6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element corresponds to ground truth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  <a:blipFill>
                <a:blip r:embed="rId7"/>
                <a:stretch>
                  <a:fillRect l="-2568" t="-4930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32367"/>
          <p:cNvGrpSpPr>
            <a:grpSpLocks noChangeAspect="1"/>
          </p:cNvGrpSpPr>
          <p:nvPr/>
        </p:nvGrpSpPr>
        <p:grpSpPr>
          <a:xfrm>
            <a:off x="6974459" y="4761263"/>
            <a:ext cx="4087795" cy="458437"/>
            <a:chOff x="0" y="0"/>
            <a:chExt cx="3335107" cy="374550"/>
          </a:xfrm>
        </p:grpSpPr>
        <p:pic>
          <p:nvPicPr>
            <p:cNvPr id="18" name="Picture 718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525" y="9525"/>
              <a:ext cx="3316057" cy="355500"/>
            </a:xfrm>
            <a:prstGeom prst="rect">
              <a:avLst/>
            </a:prstGeom>
          </p:spPr>
        </p:pic>
        <p:sp>
          <p:nvSpPr>
            <p:cNvPr id="19" name="Shape 719"/>
            <p:cNvSpPr/>
            <p:nvPr/>
          </p:nvSpPr>
          <p:spPr>
            <a:xfrm>
              <a:off x="0" y="0"/>
              <a:ext cx="3335107" cy="374550"/>
            </a:xfrm>
            <a:custGeom>
              <a:avLst/>
              <a:gdLst/>
              <a:ahLst/>
              <a:cxnLst/>
              <a:rect l="0" t="0" r="0" b="0"/>
              <a:pathLst>
                <a:path w="3335107" h="374550">
                  <a:moveTo>
                    <a:pt x="0" y="0"/>
                  </a:moveTo>
                  <a:lnTo>
                    <a:pt x="3335107" y="0"/>
                  </a:lnTo>
                  <a:lnTo>
                    <a:pt x="3335107" y="374550"/>
                  </a:lnTo>
                  <a:lnTo>
                    <a:pt x="0" y="3745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1581150" y="4163441"/>
            <a:ext cx="1009650" cy="2062103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872409" y="5310999"/>
            <a:ext cx="31978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= max(0, 5.1 - 3.2 + 1)</a:t>
            </a:r>
          </a:p>
          <a:p>
            <a:r>
              <a:rPr lang="en-US" dirty="0">
                <a:solidFill>
                  <a:srgbClr val="0000FF"/>
                </a:solidFill>
              </a:rPr>
              <a:t>+max(0, -1.7 - 3.2 + 1)</a:t>
            </a:r>
          </a:p>
          <a:p>
            <a:r>
              <a:rPr lang="en-US" dirty="0">
                <a:solidFill>
                  <a:srgbClr val="0000FF"/>
                </a:solidFill>
              </a:rPr>
              <a:t>= max(0, 2.9) + max(0, -3.9)</a:t>
            </a:r>
          </a:p>
          <a:p>
            <a:r>
              <a:rPr lang="ru-RU" dirty="0">
                <a:solidFill>
                  <a:srgbClr val="0000FF"/>
                </a:solidFill>
              </a:rPr>
              <a:t>= 2.9 + </a:t>
            </a:r>
            <a:r>
              <a:rPr lang="ru-RU" dirty="0" smtClean="0">
                <a:solidFill>
                  <a:srgbClr val="0000FF"/>
                </a:solidFill>
              </a:rPr>
              <a:t>0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= 2.9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  <a:blipFill>
                <a:blip r:embed="rId9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00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 smtClean="0"/>
              <a:t>3.1</a:t>
            </a:r>
            <a:endParaRPr lang="en-US" sz="3200" b="1" dirty="0" smtClean="0"/>
          </a:p>
          <a:p>
            <a:r>
              <a:rPr lang="en-US" sz="3200" dirty="0" smtClean="0">
                <a:solidFill>
                  <a:srgbClr val="0000FF"/>
                </a:solidFill>
              </a:rPr>
              <a:t>Loss       </a:t>
            </a:r>
            <a:r>
              <a:rPr lang="en-US" sz="3200" dirty="0" smtClean="0"/>
              <a:t>2.9</a:t>
            </a:r>
            <a:r>
              <a:rPr lang="en-US" sz="3200" dirty="0" smtClean="0">
                <a:solidFill>
                  <a:srgbClr val="0000FF"/>
                </a:solidFill>
              </a:rPr>
              <a:t>              0</a:t>
            </a:r>
            <a:endParaRPr lang="ru-RU" sz="3200" b="1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997109" y="4122574"/>
            <a:ext cx="1425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SVM loss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7322" y="911519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Multiclass SVM (hinge) loss: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4460" y="2196095"/>
            <a:ext cx="1829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scores vector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  <a:blipFill>
                <a:blip r:embed="rId6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element corresponds to ground truth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  <a:blipFill>
                <a:blip r:embed="rId7"/>
                <a:stretch>
                  <a:fillRect l="-2568" t="-4930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32367"/>
          <p:cNvGrpSpPr>
            <a:grpSpLocks noChangeAspect="1"/>
          </p:cNvGrpSpPr>
          <p:nvPr/>
        </p:nvGrpSpPr>
        <p:grpSpPr>
          <a:xfrm>
            <a:off x="6974459" y="4761263"/>
            <a:ext cx="4087795" cy="458437"/>
            <a:chOff x="0" y="0"/>
            <a:chExt cx="3335107" cy="374550"/>
          </a:xfrm>
        </p:grpSpPr>
        <p:pic>
          <p:nvPicPr>
            <p:cNvPr id="18" name="Picture 718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525" y="9525"/>
              <a:ext cx="3316057" cy="355500"/>
            </a:xfrm>
            <a:prstGeom prst="rect">
              <a:avLst/>
            </a:prstGeom>
          </p:spPr>
        </p:pic>
        <p:sp>
          <p:nvSpPr>
            <p:cNvPr id="19" name="Shape 719"/>
            <p:cNvSpPr/>
            <p:nvPr/>
          </p:nvSpPr>
          <p:spPr>
            <a:xfrm>
              <a:off x="0" y="0"/>
              <a:ext cx="3335107" cy="374550"/>
            </a:xfrm>
            <a:custGeom>
              <a:avLst/>
              <a:gdLst/>
              <a:ahLst/>
              <a:cxnLst/>
              <a:rect l="0" t="0" r="0" b="0"/>
              <a:pathLst>
                <a:path w="3335107" h="374550">
                  <a:moveTo>
                    <a:pt x="0" y="0"/>
                  </a:moveTo>
                  <a:lnTo>
                    <a:pt x="3335107" y="0"/>
                  </a:lnTo>
                  <a:lnTo>
                    <a:pt x="3335107" y="374550"/>
                  </a:lnTo>
                  <a:lnTo>
                    <a:pt x="0" y="3745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6871781" y="5319899"/>
            <a:ext cx="3161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= max(0, 1.3 - 4.9 + 1)</a:t>
            </a:r>
          </a:p>
          <a:p>
            <a:r>
              <a:rPr lang="en-US" dirty="0">
                <a:solidFill>
                  <a:srgbClr val="0000FF"/>
                </a:solidFill>
              </a:rPr>
              <a:t>+max(0, 2.0 - 4.9 + 1)</a:t>
            </a:r>
          </a:p>
          <a:p>
            <a:r>
              <a:rPr lang="en-US" dirty="0">
                <a:solidFill>
                  <a:srgbClr val="0000FF"/>
                </a:solidFill>
              </a:rPr>
              <a:t>= max(0, -2.6) + max(0, -1.9)</a:t>
            </a:r>
          </a:p>
          <a:p>
            <a:r>
              <a:rPr lang="ru-RU" dirty="0">
                <a:solidFill>
                  <a:srgbClr val="0000FF"/>
                </a:solidFill>
              </a:rPr>
              <a:t>= 0 + </a:t>
            </a:r>
            <a:r>
              <a:rPr lang="ru-RU" dirty="0" smtClean="0">
                <a:solidFill>
                  <a:srgbClr val="0000FF"/>
                </a:solidFill>
              </a:rPr>
              <a:t>0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= 0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3154152" y="4154448"/>
            <a:ext cx="1009650" cy="2062103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  <a:blipFill>
                <a:blip r:embed="rId9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67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 smtClean="0"/>
              <a:t>3.1</a:t>
            </a:r>
            <a:endParaRPr lang="en-US" sz="3200" b="1" dirty="0" smtClean="0"/>
          </a:p>
          <a:p>
            <a:r>
              <a:rPr lang="en-US" sz="3200" dirty="0" smtClean="0">
                <a:solidFill>
                  <a:srgbClr val="0000FF"/>
                </a:solidFill>
              </a:rPr>
              <a:t>Loss       </a:t>
            </a:r>
            <a:r>
              <a:rPr lang="en-US" sz="3200" dirty="0" smtClean="0"/>
              <a:t>2.9</a:t>
            </a:r>
            <a:r>
              <a:rPr lang="en-US" sz="3200" dirty="0" smtClean="0">
                <a:solidFill>
                  <a:srgbClr val="0000FF"/>
                </a:solidFill>
              </a:rPr>
              <a:t>              </a:t>
            </a:r>
            <a:r>
              <a:rPr lang="en-US" sz="3200" dirty="0" smtClean="0"/>
              <a:t>0 </a:t>
            </a:r>
            <a:r>
              <a:rPr lang="en-US" sz="3200" dirty="0" smtClean="0">
                <a:solidFill>
                  <a:srgbClr val="0000FF"/>
                </a:solidFill>
              </a:rPr>
              <a:t>            12.9</a:t>
            </a:r>
            <a:endParaRPr lang="ru-RU" sz="3200" b="1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997109" y="4122574"/>
            <a:ext cx="1425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SVM loss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7322" y="911519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Multiclass SVM (hinge) loss: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4460" y="2196095"/>
            <a:ext cx="1829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scores vector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  <a:blipFill>
                <a:blip r:embed="rId6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element corresponds to ground truth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  <a:blipFill>
                <a:blip r:embed="rId7"/>
                <a:stretch>
                  <a:fillRect l="-2568" t="-4930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32367"/>
          <p:cNvGrpSpPr>
            <a:grpSpLocks noChangeAspect="1"/>
          </p:cNvGrpSpPr>
          <p:nvPr/>
        </p:nvGrpSpPr>
        <p:grpSpPr>
          <a:xfrm>
            <a:off x="6974459" y="4761263"/>
            <a:ext cx="4087795" cy="458437"/>
            <a:chOff x="0" y="0"/>
            <a:chExt cx="3335107" cy="374550"/>
          </a:xfrm>
        </p:grpSpPr>
        <p:pic>
          <p:nvPicPr>
            <p:cNvPr id="18" name="Picture 718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525" y="9525"/>
              <a:ext cx="3316057" cy="355500"/>
            </a:xfrm>
            <a:prstGeom prst="rect">
              <a:avLst/>
            </a:prstGeom>
          </p:spPr>
        </p:pic>
        <p:sp>
          <p:nvSpPr>
            <p:cNvPr id="19" name="Shape 719"/>
            <p:cNvSpPr/>
            <p:nvPr/>
          </p:nvSpPr>
          <p:spPr>
            <a:xfrm>
              <a:off x="0" y="0"/>
              <a:ext cx="3335107" cy="374550"/>
            </a:xfrm>
            <a:custGeom>
              <a:avLst/>
              <a:gdLst/>
              <a:ahLst/>
              <a:cxnLst/>
              <a:rect l="0" t="0" r="0" b="0"/>
              <a:pathLst>
                <a:path w="3335107" h="374550">
                  <a:moveTo>
                    <a:pt x="0" y="0"/>
                  </a:moveTo>
                  <a:lnTo>
                    <a:pt x="3335107" y="0"/>
                  </a:lnTo>
                  <a:lnTo>
                    <a:pt x="3335107" y="374550"/>
                  </a:lnTo>
                  <a:lnTo>
                    <a:pt x="0" y="3745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0" name="Прямоугольник 19"/>
          <p:cNvSpPr/>
          <p:nvPr/>
        </p:nvSpPr>
        <p:spPr>
          <a:xfrm>
            <a:off x="4878177" y="4163441"/>
            <a:ext cx="1009650" cy="2062103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6877391" y="5319899"/>
            <a:ext cx="32289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= max(0, 2.2 - (-3.1) + 1)</a:t>
            </a:r>
          </a:p>
          <a:p>
            <a:r>
              <a:rPr lang="en-US" dirty="0">
                <a:solidFill>
                  <a:srgbClr val="0000FF"/>
                </a:solidFill>
              </a:rPr>
              <a:t>+max(0, 2.5 - (-3.1) + 1)</a:t>
            </a:r>
          </a:p>
          <a:p>
            <a:r>
              <a:rPr lang="en-US" dirty="0">
                <a:solidFill>
                  <a:srgbClr val="0000FF"/>
                </a:solidFill>
              </a:rPr>
              <a:t>= max(0, 6.3) + max(0, 6.6)</a:t>
            </a:r>
          </a:p>
          <a:p>
            <a:r>
              <a:rPr lang="ru-RU" dirty="0">
                <a:solidFill>
                  <a:srgbClr val="0000FF"/>
                </a:solidFill>
              </a:rPr>
              <a:t>= 6.3 + </a:t>
            </a:r>
            <a:r>
              <a:rPr lang="ru-RU" dirty="0" smtClean="0">
                <a:solidFill>
                  <a:srgbClr val="0000FF"/>
                </a:solidFill>
              </a:rPr>
              <a:t>6.6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= 12.9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  <a:blipFill>
                <a:blip r:embed="rId9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86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Recall from last time</a:t>
            </a:r>
            <a:r>
              <a:rPr lang="en-US" sz="4000" dirty="0"/>
              <a:t>: Challenges of recognition</a:t>
            </a:r>
            <a:endParaRPr lang="ru-RU" sz="4000" dirty="0"/>
          </a:p>
        </p:txBody>
      </p:sp>
      <p:pic>
        <p:nvPicPr>
          <p:cNvPr id="4" name="Picture 5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928" y="4541317"/>
            <a:ext cx="3824672" cy="212329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610676" y="4077616"/>
            <a:ext cx="2651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Intraclass</a:t>
            </a:r>
            <a:r>
              <a:rPr lang="en-US" sz="2400" dirty="0" smtClean="0"/>
              <a:t> variations</a:t>
            </a: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23489" y="1454760"/>
            <a:ext cx="168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Illumination</a:t>
            </a:r>
            <a:endParaRPr lang="ru-RU" sz="2400" dirty="0"/>
          </a:p>
        </p:txBody>
      </p:sp>
      <p:pic>
        <p:nvPicPr>
          <p:cNvPr id="8" name="Picture 22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89" y="1916425"/>
            <a:ext cx="1596226" cy="205550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091169" y="1454760"/>
            <a:ext cx="1769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Deformation</a:t>
            </a:r>
            <a:endParaRPr lang="ru-RU" sz="2400" dirty="0"/>
          </a:p>
        </p:txBody>
      </p:sp>
      <p:pic>
        <p:nvPicPr>
          <p:cNvPr id="10" name="Picture 222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169" y="1916425"/>
            <a:ext cx="1878163" cy="2053826"/>
          </a:xfrm>
          <a:prstGeom prst="rect">
            <a:avLst/>
          </a:prstGeom>
        </p:spPr>
      </p:pic>
      <p:pic>
        <p:nvPicPr>
          <p:cNvPr id="11" name="Picture 5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786" y="1916425"/>
            <a:ext cx="2736362" cy="205179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240786" y="1454759"/>
            <a:ext cx="1394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Occlusion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8077633" y="1454758"/>
            <a:ext cx="25798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Background Clutter</a:t>
            </a:r>
            <a:endParaRPr lang="ru-RU" sz="2400" dirty="0"/>
          </a:p>
        </p:txBody>
      </p:sp>
      <p:pic>
        <p:nvPicPr>
          <p:cNvPr id="14" name="Picture 222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633" y="1916423"/>
            <a:ext cx="2502801" cy="205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7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 smtClean="0"/>
              <a:t>3.1</a:t>
            </a:r>
            <a:endParaRPr lang="en-US" sz="3200" b="1" dirty="0" smtClean="0"/>
          </a:p>
          <a:p>
            <a:r>
              <a:rPr lang="en-US" sz="3200" dirty="0" smtClean="0">
                <a:solidFill>
                  <a:srgbClr val="0000FF"/>
                </a:solidFill>
              </a:rPr>
              <a:t>Loss       2.9              0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            12.9</a:t>
            </a:r>
            <a:endParaRPr lang="ru-RU" sz="3200" b="1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997109" y="4122574"/>
            <a:ext cx="1425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SVM loss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7322" y="911519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Multiclass SVM (hinge) loss: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4460" y="2196095"/>
            <a:ext cx="1829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scores vector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  <a:blipFill>
                <a:blip r:embed="rId6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element corresponds to ground truth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  <a:blipFill>
                <a:blip r:embed="rId7"/>
                <a:stretch>
                  <a:fillRect l="-2568" t="-4930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32367"/>
          <p:cNvGrpSpPr>
            <a:grpSpLocks noChangeAspect="1"/>
          </p:cNvGrpSpPr>
          <p:nvPr/>
        </p:nvGrpSpPr>
        <p:grpSpPr>
          <a:xfrm>
            <a:off x="6974459" y="4761263"/>
            <a:ext cx="4087795" cy="458437"/>
            <a:chOff x="0" y="0"/>
            <a:chExt cx="3335107" cy="374550"/>
          </a:xfrm>
        </p:grpSpPr>
        <p:pic>
          <p:nvPicPr>
            <p:cNvPr id="18" name="Picture 718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525" y="9525"/>
              <a:ext cx="3316057" cy="355500"/>
            </a:xfrm>
            <a:prstGeom prst="rect">
              <a:avLst/>
            </a:prstGeom>
          </p:spPr>
        </p:pic>
        <p:sp>
          <p:nvSpPr>
            <p:cNvPr id="19" name="Shape 719"/>
            <p:cNvSpPr/>
            <p:nvPr/>
          </p:nvSpPr>
          <p:spPr>
            <a:xfrm>
              <a:off x="0" y="0"/>
              <a:ext cx="3335107" cy="374550"/>
            </a:xfrm>
            <a:custGeom>
              <a:avLst/>
              <a:gdLst/>
              <a:ahLst/>
              <a:cxnLst/>
              <a:rect l="0" t="0" r="0" b="0"/>
              <a:pathLst>
                <a:path w="3335107" h="374550">
                  <a:moveTo>
                    <a:pt x="0" y="0"/>
                  </a:moveTo>
                  <a:lnTo>
                    <a:pt x="3335107" y="0"/>
                  </a:lnTo>
                  <a:lnTo>
                    <a:pt x="3335107" y="374550"/>
                  </a:lnTo>
                  <a:lnTo>
                    <a:pt x="0" y="3745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6890584" y="5434033"/>
            <a:ext cx="2223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Loss over the dataset </a:t>
            </a:r>
            <a:endParaRPr lang="ru-RU" dirty="0"/>
          </a:p>
        </p:txBody>
      </p:sp>
      <p:pic>
        <p:nvPicPr>
          <p:cNvPr id="23" name="Picture 1112"/>
          <p:cNvPicPr/>
          <p:nvPr/>
        </p:nvPicPr>
        <p:blipFill>
          <a:blip r:embed="rId9"/>
          <a:stretch>
            <a:fillRect/>
          </a:stretch>
        </p:blipFill>
        <p:spPr>
          <a:xfrm>
            <a:off x="9212834" y="5373455"/>
            <a:ext cx="2056130" cy="51181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890584" y="6039020"/>
            <a:ext cx="2431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MT"/>
              </a:rPr>
              <a:t>L = (2.9 + 0 + 12.9)/3</a:t>
            </a:r>
          </a:p>
          <a:p>
            <a:r>
              <a:rPr lang="ru-RU" dirty="0">
                <a:solidFill>
                  <a:srgbClr val="0000FF"/>
                </a:solidFill>
                <a:latin typeface="ArialMT"/>
              </a:rPr>
              <a:t>= </a:t>
            </a:r>
            <a:r>
              <a:rPr lang="ru-RU" b="1" dirty="0">
                <a:solidFill>
                  <a:srgbClr val="0000FF"/>
                </a:solidFill>
                <a:latin typeface="Arial-BoldMT"/>
              </a:rPr>
              <a:t>5.27</a:t>
            </a:r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  <a:blipFill>
                <a:blip r:embed="rId10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11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 smtClean="0"/>
              <a:t>3.1</a:t>
            </a:r>
            <a:endParaRPr lang="en-US" sz="3200" b="1" dirty="0" smtClean="0"/>
          </a:p>
          <a:p>
            <a:r>
              <a:rPr lang="en-US" sz="3200" dirty="0" smtClean="0">
                <a:solidFill>
                  <a:srgbClr val="0000FF"/>
                </a:solidFill>
              </a:rPr>
              <a:t>Loss       2.9              0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            12.9</a:t>
            </a:r>
            <a:endParaRPr lang="ru-RU" sz="3200" b="1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997109" y="4122574"/>
            <a:ext cx="1425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SVM loss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7322" y="911519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Multiclass SVM (hinge) loss: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4460" y="2196095"/>
            <a:ext cx="1829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scores vector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  <a:blipFill>
                <a:blip r:embed="rId6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element corresponds to ground truth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  <a:blipFill>
                <a:blip r:embed="rId7"/>
                <a:stretch>
                  <a:fillRect l="-2568" t="-4930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32367"/>
          <p:cNvGrpSpPr>
            <a:grpSpLocks noChangeAspect="1"/>
          </p:cNvGrpSpPr>
          <p:nvPr/>
        </p:nvGrpSpPr>
        <p:grpSpPr>
          <a:xfrm>
            <a:off x="6974459" y="4761263"/>
            <a:ext cx="4087795" cy="458437"/>
            <a:chOff x="0" y="0"/>
            <a:chExt cx="3335107" cy="374550"/>
          </a:xfrm>
        </p:grpSpPr>
        <p:pic>
          <p:nvPicPr>
            <p:cNvPr id="18" name="Picture 718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525" y="9525"/>
              <a:ext cx="3316057" cy="355500"/>
            </a:xfrm>
            <a:prstGeom prst="rect">
              <a:avLst/>
            </a:prstGeom>
          </p:spPr>
        </p:pic>
        <p:sp>
          <p:nvSpPr>
            <p:cNvPr id="19" name="Shape 719"/>
            <p:cNvSpPr/>
            <p:nvPr/>
          </p:nvSpPr>
          <p:spPr>
            <a:xfrm>
              <a:off x="0" y="0"/>
              <a:ext cx="3335107" cy="374550"/>
            </a:xfrm>
            <a:custGeom>
              <a:avLst/>
              <a:gdLst/>
              <a:ahLst/>
              <a:cxnLst/>
              <a:rect l="0" t="0" r="0" b="0"/>
              <a:pathLst>
                <a:path w="3335107" h="374550">
                  <a:moveTo>
                    <a:pt x="0" y="0"/>
                  </a:moveTo>
                  <a:lnTo>
                    <a:pt x="3335107" y="0"/>
                  </a:lnTo>
                  <a:lnTo>
                    <a:pt x="3335107" y="374550"/>
                  </a:lnTo>
                  <a:lnTo>
                    <a:pt x="0" y="3745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4" name="Прямоугольник 23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974459" y="5446070"/>
            <a:ext cx="3264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Q: What happens to</a:t>
            </a:r>
          </a:p>
          <a:p>
            <a:r>
              <a:rPr lang="en-US" sz="2400" dirty="0">
                <a:solidFill>
                  <a:srgbClr val="0000FF"/>
                </a:solidFill>
              </a:rPr>
              <a:t>loss if car </a:t>
            </a:r>
            <a:r>
              <a:rPr lang="en-US" sz="2400" dirty="0" smtClean="0">
                <a:solidFill>
                  <a:srgbClr val="0000FF"/>
                </a:solidFill>
              </a:rPr>
              <a:t>scores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change </a:t>
            </a:r>
            <a:r>
              <a:rPr lang="en-US" sz="2400" dirty="0">
                <a:solidFill>
                  <a:srgbClr val="0000FF"/>
                </a:solidFill>
              </a:rPr>
              <a:t>a bit?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  <a:blipFill>
                <a:blip r:embed="rId9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53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 smtClean="0"/>
              <a:t>3.1</a:t>
            </a:r>
            <a:endParaRPr lang="en-US" sz="3200" b="1" dirty="0" smtClean="0"/>
          </a:p>
          <a:p>
            <a:r>
              <a:rPr lang="en-US" sz="3200" dirty="0" smtClean="0">
                <a:solidFill>
                  <a:srgbClr val="0000FF"/>
                </a:solidFill>
              </a:rPr>
              <a:t>Loss       2.9              0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            12.9</a:t>
            </a:r>
            <a:endParaRPr lang="ru-RU" sz="3200" b="1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997109" y="4122574"/>
            <a:ext cx="1425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SVM loss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7322" y="911519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Multiclass SVM (hinge) loss: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4460" y="2196095"/>
            <a:ext cx="1829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scores vector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  <a:blipFill>
                <a:blip r:embed="rId6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element corresponds to ground truth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  <a:blipFill>
                <a:blip r:embed="rId7"/>
                <a:stretch>
                  <a:fillRect l="-2568" t="-4930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32367"/>
          <p:cNvGrpSpPr>
            <a:grpSpLocks noChangeAspect="1"/>
          </p:cNvGrpSpPr>
          <p:nvPr/>
        </p:nvGrpSpPr>
        <p:grpSpPr>
          <a:xfrm>
            <a:off x="6974459" y="4761263"/>
            <a:ext cx="4087795" cy="458437"/>
            <a:chOff x="0" y="0"/>
            <a:chExt cx="3335107" cy="374550"/>
          </a:xfrm>
        </p:grpSpPr>
        <p:pic>
          <p:nvPicPr>
            <p:cNvPr id="18" name="Picture 718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525" y="9525"/>
              <a:ext cx="3316057" cy="355500"/>
            </a:xfrm>
            <a:prstGeom prst="rect">
              <a:avLst/>
            </a:prstGeom>
          </p:spPr>
        </p:pic>
        <p:sp>
          <p:nvSpPr>
            <p:cNvPr id="19" name="Shape 719"/>
            <p:cNvSpPr/>
            <p:nvPr/>
          </p:nvSpPr>
          <p:spPr>
            <a:xfrm>
              <a:off x="0" y="0"/>
              <a:ext cx="3335107" cy="374550"/>
            </a:xfrm>
            <a:custGeom>
              <a:avLst/>
              <a:gdLst/>
              <a:ahLst/>
              <a:cxnLst/>
              <a:rect l="0" t="0" r="0" b="0"/>
              <a:pathLst>
                <a:path w="3335107" h="374550">
                  <a:moveTo>
                    <a:pt x="0" y="0"/>
                  </a:moveTo>
                  <a:lnTo>
                    <a:pt x="3335107" y="0"/>
                  </a:lnTo>
                  <a:lnTo>
                    <a:pt x="3335107" y="374550"/>
                  </a:lnTo>
                  <a:lnTo>
                    <a:pt x="0" y="3745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4" name="Прямоугольник 23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974459" y="5446070"/>
            <a:ext cx="3264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Q2</a:t>
            </a:r>
            <a:r>
              <a:rPr lang="en-US" sz="2400" dirty="0">
                <a:solidFill>
                  <a:srgbClr val="0000FF"/>
                </a:solidFill>
              </a:rPr>
              <a:t>: what is the</a:t>
            </a:r>
          </a:p>
          <a:p>
            <a:r>
              <a:rPr lang="en-US" sz="2400" dirty="0">
                <a:solidFill>
                  <a:srgbClr val="0000FF"/>
                </a:solidFill>
              </a:rPr>
              <a:t>min/max possible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loss</a:t>
            </a:r>
            <a:r>
              <a:rPr lang="en-US" sz="2400" dirty="0">
                <a:solidFill>
                  <a:srgbClr val="0000FF"/>
                </a:solidFill>
              </a:rPr>
              <a:t>?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  <a:blipFill>
                <a:blip r:embed="rId9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81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 smtClean="0"/>
              <a:t>3.1</a:t>
            </a:r>
            <a:endParaRPr lang="en-US" sz="3200" b="1" dirty="0" smtClean="0"/>
          </a:p>
          <a:p>
            <a:r>
              <a:rPr lang="en-US" sz="3200" dirty="0" smtClean="0">
                <a:solidFill>
                  <a:srgbClr val="0000FF"/>
                </a:solidFill>
              </a:rPr>
              <a:t>Loss       2.9              0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            12.9</a:t>
            </a:r>
            <a:endParaRPr lang="ru-RU" sz="3200" b="1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997109" y="4122574"/>
            <a:ext cx="1425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SVM loss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7322" y="911519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Multiclass SVM (hinge) loss: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4460" y="2196095"/>
            <a:ext cx="1829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scores vector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  <a:blipFill>
                <a:blip r:embed="rId6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element corresponds to ground truth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  <a:blipFill>
                <a:blip r:embed="rId7"/>
                <a:stretch>
                  <a:fillRect l="-2568" t="-4930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32367"/>
          <p:cNvGrpSpPr>
            <a:grpSpLocks noChangeAspect="1"/>
          </p:cNvGrpSpPr>
          <p:nvPr/>
        </p:nvGrpSpPr>
        <p:grpSpPr>
          <a:xfrm>
            <a:off x="6974459" y="4761263"/>
            <a:ext cx="4087795" cy="458437"/>
            <a:chOff x="0" y="0"/>
            <a:chExt cx="3335107" cy="374550"/>
          </a:xfrm>
        </p:grpSpPr>
        <p:pic>
          <p:nvPicPr>
            <p:cNvPr id="18" name="Picture 718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525" y="9525"/>
              <a:ext cx="3316057" cy="355500"/>
            </a:xfrm>
            <a:prstGeom prst="rect">
              <a:avLst/>
            </a:prstGeom>
          </p:spPr>
        </p:pic>
        <p:sp>
          <p:nvSpPr>
            <p:cNvPr id="19" name="Shape 719"/>
            <p:cNvSpPr/>
            <p:nvPr/>
          </p:nvSpPr>
          <p:spPr>
            <a:xfrm>
              <a:off x="0" y="0"/>
              <a:ext cx="3335107" cy="374550"/>
            </a:xfrm>
            <a:custGeom>
              <a:avLst/>
              <a:gdLst/>
              <a:ahLst/>
              <a:cxnLst/>
              <a:rect l="0" t="0" r="0" b="0"/>
              <a:pathLst>
                <a:path w="3335107" h="374550">
                  <a:moveTo>
                    <a:pt x="0" y="0"/>
                  </a:moveTo>
                  <a:lnTo>
                    <a:pt x="3335107" y="0"/>
                  </a:lnTo>
                  <a:lnTo>
                    <a:pt x="3335107" y="374550"/>
                  </a:lnTo>
                  <a:lnTo>
                    <a:pt x="0" y="3745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4" name="Прямоугольник 23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974459" y="5446070"/>
            <a:ext cx="3264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Q3: At initialization W</a:t>
            </a:r>
          </a:p>
          <a:p>
            <a:r>
              <a:rPr lang="en-US" sz="2400" dirty="0">
                <a:solidFill>
                  <a:srgbClr val="0000FF"/>
                </a:solidFill>
              </a:rPr>
              <a:t>is small so all s ≈ 0.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What </a:t>
            </a:r>
            <a:r>
              <a:rPr lang="en-US" sz="2400" dirty="0">
                <a:solidFill>
                  <a:srgbClr val="0000FF"/>
                </a:solidFill>
              </a:rPr>
              <a:t>is the loss?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  <a:blipFill>
                <a:blip r:embed="rId9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224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 smtClean="0"/>
              <a:t>3.1</a:t>
            </a:r>
            <a:endParaRPr lang="en-US" sz="3200" b="1" dirty="0" smtClean="0"/>
          </a:p>
          <a:p>
            <a:r>
              <a:rPr lang="en-US" sz="3200" dirty="0" smtClean="0">
                <a:solidFill>
                  <a:srgbClr val="0000FF"/>
                </a:solidFill>
              </a:rPr>
              <a:t>Loss       2.9              0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            12.9</a:t>
            </a:r>
            <a:endParaRPr lang="ru-RU" sz="3200" b="1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997109" y="4122574"/>
            <a:ext cx="1425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SVM loss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7322" y="911519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Multiclass SVM (hinge) loss: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4460" y="2196095"/>
            <a:ext cx="1829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scores vector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  <a:blipFill>
                <a:blip r:embed="rId6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element corresponds to ground truth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  <a:blipFill>
                <a:blip r:embed="rId7"/>
                <a:stretch>
                  <a:fillRect l="-2568" t="-4930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32367"/>
          <p:cNvGrpSpPr>
            <a:grpSpLocks noChangeAspect="1"/>
          </p:cNvGrpSpPr>
          <p:nvPr/>
        </p:nvGrpSpPr>
        <p:grpSpPr>
          <a:xfrm>
            <a:off x="6974459" y="4761263"/>
            <a:ext cx="4087795" cy="458437"/>
            <a:chOff x="0" y="0"/>
            <a:chExt cx="3335107" cy="374550"/>
          </a:xfrm>
        </p:grpSpPr>
        <p:pic>
          <p:nvPicPr>
            <p:cNvPr id="18" name="Picture 718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525" y="9525"/>
              <a:ext cx="3316057" cy="355500"/>
            </a:xfrm>
            <a:prstGeom prst="rect">
              <a:avLst/>
            </a:prstGeom>
          </p:spPr>
        </p:pic>
        <p:sp>
          <p:nvSpPr>
            <p:cNvPr id="19" name="Shape 719"/>
            <p:cNvSpPr/>
            <p:nvPr/>
          </p:nvSpPr>
          <p:spPr>
            <a:xfrm>
              <a:off x="0" y="0"/>
              <a:ext cx="3335107" cy="374550"/>
            </a:xfrm>
            <a:custGeom>
              <a:avLst/>
              <a:gdLst/>
              <a:ahLst/>
              <a:cxnLst/>
              <a:rect l="0" t="0" r="0" b="0"/>
              <a:pathLst>
                <a:path w="3335107" h="374550">
                  <a:moveTo>
                    <a:pt x="0" y="0"/>
                  </a:moveTo>
                  <a:lnTo>
                    <a:pt x="3335107" y="0"/>
                  </a:lnTo>
                  <a:lnTo>
                    <a:pt x="3335107" y="374550"/>
                  </a:lnTo>
                  <a:lnTo>
                    <a:pt x="0" y="3745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4" name="Прямоугольник 23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974459" y="5446070"/>
            <a:ext cx="3264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Q4: What if the sum</a:t>
            </a:r>
          </a:p>
          <a:p>
            <a:r>
              <a:rPr lang="en-US" sz="2400" dirty="0">
                <a:solidFill>
                  <a:srgbClr val="0000FF"/>
                </a:solidFill>
              </a:rPr>
              <a:t>was over all classes?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0000FF"/>
                </a:solidFill>
              </a:rPr>
              <a:t>including j = </a:t>
            </a:r>
            <a:r>
              <a:rPr lang="en-US" sz="2400" dirty="0" err="1" smtClean="0">
                <a:solidFill>
                  <a:srgbClr val="0000FF"/>
                </a:solidFill>
              </a:rPr>
              <a:t>y</a:t>
            </a:r>
            <a:r>
              <a:rPr lang="en-US" sz="2400" baseline="-25000" dirty="0" err="1" smtClean="0">
                <a:solidFill>
                  <a:srgbClr val="0000FF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)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  <a:blipFill>
                <a:blip r:embed="rId9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953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 smtClean="0"/>
              <a:t>3.1</a:t>
            </a:r>
            <a:endParaRPr lang="en-US" sz="3200" b="1" dirty="0" smtClean="0"/>
          </a:p>
          <a:p>
            <a:r>
              <a:rPr lang="en-US" sz="3200" dirty="0" smtClean="0">
                <a:solidFill>
                  <a:srgbClr val="0000FF"/>
                </a:solidFill>
              </a:rPr>
              <a:t>Loss       2.9              0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            12.9</a:t>
            </a:r>
            <a:endParaRPr lang="ru-RU" sz="3200" b="1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997109" y="4122574"/>
            <a:ext cx="1425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SVM loss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7322" y="911519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Multiclass SVM (hinge) loss: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4460" y="2196095"/>
            <a:ext cx="1829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scores vector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  <a:blipFill>
                <a:blip r:embed="rId6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element corresponds to ground truth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  <a:blipFill>
                <a:blip r:embed="rId7"/>
                <a:stretch>
                  <a:fillRect l="-2568" t="-4930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32367"/>
          <p:cNvGrpSpPr>
            <a:grpSpLocks noChangeAspect="1"/>
          </p:cNvGrpSpPr>
          <p:nvPr/>
        </p:nvGrpSpPr>
        <p:grpSpPr>
          <a:xfrm>
            <a:off x="6974459" y="4761263"/>
            <a:ext cx="4087795" cy="458437"/>
            <a:chOff x="0" y="0"/>
            <a:chExt cx="3335107" cy="374550"/>
          </a:xfrm>
        </p:grpSpPr>
        <p:pic>
          <p:nvPicPr>
            <p:cNvPr id="18" name="Picture 718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525" y="9525"/>
              <a:ext cx="3316057" cy="355500"/>
            </a:xfrm>
            <a:prstGeom prst="rect">
              <a:avLst/>
            </a:prstGeom>
          </p:spPr>
        </p:pic>
        <p:sp>
          <p:nvSpPr>
            <p:cNvPr id="19" name="Shape 719"/>
            <p:cNvSpPr/>
            <p:nvPr/>
          </p:nvSpPr>
          <p:spPr>
            <a:xfrm>
              <a:off x="0" y="0"/>
              <a:ext cx="3335107" cy="374550"/>
            </a:xfrm>
            <a:custGeom>
              <a:avLst/>
              <a:gdLst/>
              <a:ahLst/>
              <a:cxnLst/>
              <a:rect l="0" t="0" r="0" b="0"/>
              <a:pathLst>
                <a:path w="3335107" h="374550">
                  <a:moveTo>
                    <a:pt x="0" y="0"/>
                  </a:moveTo>
                  <a:lnTo>
                    <a:pt x="3335107" y="0"/>
                  </a:lnTo>
                  <a:lnTo>
                    <a:pt x="3335107" y="374550"/>
                  </a:lnTo>
                  <a:lnTo>
                    <a:pt x="0" y="3745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4" name="Прямоугольник 23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974459" y="5446070"/>
            <a:ext cx="3264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Q5: What if we used</a:t>
            </a:r>
          </a:p>
          <a:p>
            <a:r>
              <a:rPr lang="en-US" sz="2400" dirty="0">
                <a:solidFill>
                  <a:srgbClr val="0000FF"/>
                </a:solidFill>
              </a:rPr>
              <a:t>mean instead of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sum</a:t>
            </a:r>
            <a:r>
              <a:rPr lang="en-US" sz="2400" dirty="0">
                <a:solidFill>
                  <a:srgbClr val="0000FF"/>
                </a:solidFill>
              </a:rPr>
              <a:t>?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  <a:blipFill>
                <a:blip r:embed="rId9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79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 smtClean="0"/>
              <a:t>3.1</a:t>
            </a:r>
            <a:endParaRPr lang="en-US" sz="3200" b="1" dirty="0" smtClean="0"/>
          </a:p>
          <a:p>
            <a:r>
              <a:rPr lang="en-US" sz="3200" dirty="0" smtClean="0">
                <a:solidFill>
                  <a:srgbClr val="0000FF"/>
                </a:solidFill>
              </a:rPr>
              <a:t>Loss       2.9              0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            12.9</a:t>
            </a:r>
            <a:endParaRPr lang="ru-RU" sz="3200" b="1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997109" y="4122574"/>
            <a:ext cx="1425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SVM loss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87322" y="911519"/>
            <a:ext cx="3749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Multiclass SVM (hinge) loss: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74460" y="2196095"/>
            <a:ext cx="1829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scores vector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u-RU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i="1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i="1" dirty="0"/>
                  <a:t>, </a:t>
                </a:r>
                <a:r>
                  <a:rPr lang="en-US" sz="2400" i="1" dirty="0" smtClean="0"/>
                  <a:t>…</a:t>
                </a:r>
                <a:r>
                  <a:rPr lang="en-US" sz="2400" dirty="0" smtClean="0"/>
                  <a:t>]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2659806"/>
                <a:ext cx="4143830" cy="497700"/>
              </a:xfrm>
              <a:prstGeom prst="rect">
                <a:avLst/>
              </a:prstGeom>
              <a:blipFill>
                <a:blip r:embed="rId6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/>
                  <a:t> element corresponds to ground truth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60" y="3158571"/>
                <a:ext cx="3558725" cy="867032"/>
              </a:xfrm>
              <a:prstGeom prst="rect">
                <a:avLst/>
              </a:prstGeom>
              <a:blipFill>
                <a:blip r:embed="rId7"/>
                <a:stretch>
                  <a:fillRect l="-2568" t="-4930" b="-154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32367"/>
          <p:cNvGrpSpPr>
            <a:grpSpLocks noChangeAspect="1"/>
          </p:cNvGrpSpPr>
          <p:nvPr/>
        </p:nvGrpSpPr>
        <p:grpSpPr>
          <a:xfrm>
            <a:off x="6974459" y="4761263"/>
            <a:ext cx="4087795" cy="458437"/>
            <a:chOff x="0" y="0"/>
            <a:chExt cx="3335107" cy="374550"/>
          </a:xfrm>
        </p:grpSpPr>
        <p:pic>
          <p:nvPicPr>
            <p:cNvPr id="18" name="Picture 718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525" y="9525"/>
              <a:ext cx="3316057" cy="355500"/>
            </a:xfrm>
            <a:prstGeom prst="rect">
              <a:avLst/>
            </a:prstGeom>
          </p:spPr>
        </p:pic>
        <p:sp>
          <p:nvSpPr>
            <p:cNvPr id="19" name="Shape 719"/>
            <p:cNvSpPr/>
            <p:nvPr/>
          </p:nvSpPr>
          <p:spPr>
            <a:xfrm>
              <a:off x="0" y="0"/>
              <a:ext cx="3335107" cy="374550"/>
            </a:xfrm>
            <a:custGeom>
              <a:avLst/>
              <a:gdLst/>
              <a:ahLst/>
              <a:cxnLst/>
              <a:rect l="0" t="0" r="0" b="0"/>
              <a:pathLst>
                <a:path w="3335107" h="374550">
                  <a:moveTo>
                    <a:pt x="0" y="0"/>
                  </a:moveTo>
                  <a:lnTo>
                    <a:pt x="3335107" y="0"/>
                  </a:lnTo>
                  <a:lnTo>
                    <a:pt x="3335107" y="374550"/>
                  </a:lnTo>
                  <a:lnTo>
                    <a:pt x="0" y="3745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4" name="Прямоугольник 23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974459" y="5446070"/>
            <a:ext cx="3264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Q6: What if we used</a:t>
            </a:r>
            <a:endParaRPr lang="ru-RU" sz="2400" dirty="0"/>
          </a:p>
        </p:txBody>
      </p:sp>
      <p:pic>
        <p:nvPicPr>
          <p:cNvPr id="20" name="Picture 16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6676" y="6048061"/>
            <a:ext cx="4116539" cy="4860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- label, element of a set {0, 1, …}</a:t>
                </a:r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322" y="1346294"/>
                <a:ext cx="4880828" cy="830997"/>
              </a:xfrm>
              <a:prstGeom prst="rect">
                <a:avLst/>
              </a:prstGeom>
              <a:blipFill>
                <a:blip r:embed="rId10"/>
                <a:stretch>
                  <a:fillRect l="-375" t="-5882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04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4057"/>
          <p:cNvGrpSpPr>
            <a:grpSpLocks noChangeAspect="1"/>
          </p:cNvGrpSpPr>
          <p:nvPr/>
        </p:nvGrpSpPr>
        <p:grpSpPr>
          <a:xfrm>
            <a:off x="1114425" y="1378901"/>
            <a:ext cx="9828362" cy="1488123"/>
            <a:chOff x="0" y="0"/>
            <a:chExt cx="7201200" cy="1090688"/>
          </a:xfrm>
        </p:grpSpPr>
        <p:pic>
          <p:nvPicPr>
            <p:cNvPr id="5" name="Picture 169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" y="581588"/>
              <a:ext cx="7201189" cy="509100"/>
            </a:xfrm>
            <a:prstGeom prst="rect">
              <a:avLst/>
            </a:prstGeom>
          </p:spPr>
        </p:pic>
        <p:pic>
          <p:nvPicPr>
            <p:cNvPr id="6" name="Picture 169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52937" cy="413450"/>
            </a:xfrm>
            <a:prstGeom prst="rect">
              <a:avLst/>
            </a:prstGeom>
          </p:spPr>
        </p:pic>
      </p:grpSp>
      <p:sp>
        <p:nvSpPr>
          <p:cNvPr id="7" name="Прямоугольник 6"/>
          <p:cNvSpPr/>
          <p:nvPr/>
        </p:nvSpPr>
        <p:spPr>
          <a:xfrm>
            <a:off x="1114425" y="3382060"/>
            <a:ext cx="98283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E.g. Suppose that we found a W such that L = 0.</a:t>
            </a:r>
          </a:p>
          <a:p>
            <a:r>
              <a:rPr lang="en-US" sz="3200" dirty="0"/>
              <a:t>Is this W unique?</a:t>
            </a:r>
            <a:endParaRPr lang="ru-RU" sz="3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114425" y="4859328"/>
            <a:ext cx="4297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No! 2W is also has L = 0!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84098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065"/>
          <p:cNvGrpSpPr>
            <a:grpSpLocks noChangeAspect="1"/>
          </p:cNvGrpSpPr>
          <p:nvPr/>
        </p:nvGrpSpPr>
        <p:grpSpPr>
          <a:xfrm>
            <a:off x="1371600" y="2414588"/>
            <a:ext cx="4792348" cy="1469913"/>
            <a:chOff x="-1727" y="-1884"/>
            <a:chExt cx="3788663" cy="1162303"/>
          </a:xfrm>
        </p:grpSpPr>
        <p:pic>
          <p:nvPicPr>
            <p:cNvPr id="5" name="Picture 4025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727" y="5227"/>
              <a:ext cx="1179576" cy="1155192"/>
            </a:xfrm>
            <a:prstGeom prst="rect">
              <a:avLst/>
            </a:prstGeom>
          </p:spPr>
        </p:pic>
        <p:pic>
          <p:nvPicPr>
            <p:cNvPr id="6" name="Picture 4025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74368" y="-1884"/>
              <a:ext cx="1261872" cy="1155192"/>
            </a:xfrm>
            <a:prstGeom prst="rect">
              <a:avLst/>
            </a:prstGeom>
          </p:spPr>
        </p:pic>
        <p:pic>
          <p:nvPicPr>
            <p:cNvPr id="7" name="Picture 4025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65272" y="2179"/>
              <a:ext cx="1121664" cy="1158240"/>
            </a:xfrm>
            <a:prstGeom prst="rect">
              <a:avLst/>
            </a:prstGeom>
          </p:spPr>
        </p:pic>
      </p:grpSp>
      <p:sp>
        <p:nvSpPr>
          <p:cNvPr id="9" name="Прямоугольник 8"/>
          <p:cNvSpPr/>
          <p:nvPr/>
        </p:nvSpPr>
        <p:spPr>
          <a:xfrm>
            <a:off x="402463" y="4163441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/>
              <a:t>3.2</a:t>
            </a:r>
            <a:r>
              <a:rPr lang="ru-RU" sz="3200" dirty="0"/>
              <a:t>        </a:t>
            </a:r>
            <a:r>
              <a:rPr lang="en-US" sz="3200" dirty="0" smtClean="0"/>
              <a:t>   </a:t>
            </a:r>
            <a:r>
              <a:rPr lang="ru-RU" sz="3200" dirty="0" smtClean="0"/>
              <a:t> </a:t>
            </a:r>
            <a:r>
              <a:rPr lang="ru-RU" sz="3200" dirty="0"/>
              <a:t>1.3   </a:t>
            </a:r>
            <a:r>
              <a:rPr lang="en-US" sz="3200" dirty="0" smtClean="0"/>
              <a:t>          </a:t>
            </a:r>
            <a:r>
              <a:rPr lang="ru-RU" sz="3200" dirty="0" smtClean="0"/>
              <a:t>2.2</a:t>
            </a:r>
            <a:endParaRPr lang="ru-RU" sz="3200" dirty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 </a:t>
            </a:r>
            <a:r>
              <a:rPr lang="en-US" sz="3200" dirty="0" smtClean="0"/>
              <a:t>           </a:t>
            </a:r>
            <a:r>
              <a:rPr lang="ru-RU" sz="3200" b="1" dirty="0" smtClean="0"/>
              <a:t>4.9</a:t>
            </a:r>
            <a:r>
              <a:rPr lang="ru-RU" sz="3200" dirty="0" smtClean="0"/>
              <a:t> </a:t>
            </a:r>
            <a:r>
              <a:rPr lang="en-US" sz="3200" dirty="0" smtClean="0"/>
              <a:t>            </a:t>
            </a:r>
            <a:r>
              <a:rPr lang="ru-RU" sz="3200" dirty="0" smtClean="0"/>
              <a:t>2.5</a:t>
            </a:r>
            <a:endParaRPr lang="ru-RU" sz="3200" dirty="0"/>
          </a:p>
          <a:p>
            <a:r>
              <a:rPr lang="ru-RU" sz="3200" dirty="0" err="1"/>
              <a:t>frog</a:t>
            </a:r>
            <a:r>
              <a:rPr lang="ru-RU" sz="3200" dirty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</a:t>
            </a:r>
            <a:r>
              <a:rPr lang="ru-RU" sz="3200" dirty="0"/>
              <a:t>1.7 </a:t>
            </a:r>
            <a:r>
              <a:rPr lang="en-US" sz="3200" dirty="0" smtClean="0"/>
              <a:t>           </a:t>
            </a:r>
            <a:r>
              <a:rPr lang="ru-RU" sz="3200" dirty="0" smtClean="0"/>
              <a:t>2.0 </a:t>
            </a:r>
            <a:r>
              <a:rPr lang="en-US" sz="3200" dirty="0" smtClean="0"/>
              <a:t>           </a:t>
            </a:r>
            <a:r>
              <a:rPr lang="ru-RU" sz="3200" dirty="0" smtClean="0"/>
              <a:t>-</a:t>
            </a:r>
            <a:r>
              <a:rPr lang="ru-RU" sz="3200" b="1" dirty="0" smtClean="0"/>
              <a:t>3.1</a:t>
            </a:r>
            <a:endParaRPr lang="en-US" sz="3200" b="1" dirty="0" smtClean="0"/>
          </a:p>
          <a:p>
            <a:r>
              <a:rPr lang="en-US" sz="3200" dirty="0" smtClean="0">
                <a:solidFill>
                  <a:srgbClr val="0000FF"/>
                </a:solidFill>
              </a:rPr>
              <a:t>Loss       </a:t>
            </a:r>
            <a:r>
              <a:rPr lang="en-US" sz="3200" dirty="0" smtClean="0"/>
              <a:t>2.9</a:t>
            </a:r>
            <a:r>
              <a:rPr lang="en-US" sz="3200" dirty="0" smtClean="0">
                <a:solidFill>
                  <a:srgbClr val="0000FF"/>
                </a:solidFill>
              </a:rPr>
              <a:t>              0</a:t>
            </a:r>
            <a:endParaRPr lang="ru-RU" sz="3200" b="1" dirty="0"/>
          </a:p>
        </p:txBody>
      </p:sp>
      <p:grpSp>
        <p:nvGrpSpPr>
          <p:cNvPr id="16" name="Group 32367"/>
          <p:cNvGrpSpPr>
            <a:grpSpLocks noChangeAspect="1"/>
          </p:cNvGrpSpPr>
          <p:nvPr/>
        </p:nvGrpSpPr>
        <p:grpSpPr>
          <a:xfrm>
            <a:off x="6974459" y="922688"/>
            <a:ext cx="4087795" cy="458437"/>
            <a:chOff x="0" y="0"/>
            <a:chExt cx="3335107" cy="374550"/>
          </a:xfrm>
        </p:grpSpPr>
        <p:pic>
          <p:nvPicPr>
            <p:cNvPr id="18" name="Picture 718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9525" y="9525"/>
              <a:ext cx="3316057" cy="355500"/>
            </a:xfrm>
            <a:prstGeom prst="rect">
              <a:avLst/>
            </a:prstGeom>
          </p:spPr>
        </p:pic>
        <p:sp>
          <p:nvSpPr>
            <p:cNvPr id="19" name="Shape 719"/>
            <p:cNvSpPr/>
            <p:nvPr/>
          </p:nvSpPr>
          <p:spPr>
            <a:xfrm>
              <a:off x="0" y="0"/>
              <a:ext cx="3335107" cy="374550"/>
            </a:xfrm>
            <a:custGeom>
              <a:avLst/>
              <a:gdLst/>
              <a:ahLst/>
              <a:cxnLst/>
              <a:rect l="0" t="0" r="0" b="0"/>
              <a:pathLst>
                <a:path w="3335107" h="374550">
                  <a:moveTo>
                    <a:pt x="0" y="0"/>
                  </a:moveTo>
                  <a:lnTo>
                    <a:pt x="3335107" y="0"/>
                  </a:lnTo>
                  <a:lnTo>
                    <a:pt x="3335107" y="374550"/>
                  </a:lnTo>
                  <a:lnTo>
                    <a:pt x="0" y="37455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0000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6871781" y="2090924"/>
            <a:ext cx="3161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= max(0, 1.3 - 4.9 + 1)</a:t>
            </a:r>
          </a:p>
          <a:p>
            <a:r>
              <a:rPr lang="en-US" dirty="0">
                <a:solidFill>
                  <a:srgbClr val="0000FF"/>
                </a:solidFill>
              </a:rPr>
              <a:t>+max(0, 2.0 - 4.9 + 1)</a:t>
            </a:r>
          </a:p>
          <a:p>
            <a:r>
              <a:rPr lang="en-US" dirty="0">
                <a:solidFill>
                  <a:srgbClr val="0000FF"/>
                </a:solidFill>
              </a:rPr>
              <a:t>= max(0, -2.6) + max(0, -1.9)</a:t>
            </a:r>
          </a:p>
          <a:p>
            <a:r>
              <a:rPr lang="ru-RU" dirty="0">
                <a:solidFill>
                  <a:srgbClr val="0000FF"/>
                </a:solidFill>
              </a:rPr>
              <a:t>= 0 + </a:t>
            </a:r>
            <a:r>
              <a:rPr lang="ru-RU" dirty="0" smtClean="0">
                <a:solidFill>
                  <a:srgbClr val="0000FF"/>
                </a:solidFill>
              </a:rPr>
              <a:t>0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= 0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3154152" y="4154448"/>
            <a:ext cx="1009650" cy="2062103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838200" y="1106169"/>
            <a:ext cx="5438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Consider: </a:t>
            </a:r>
            <a:r>
              <a:rPr lang="en-US" sz="2400" dirty="0"/>
              <a:t>3 training examples, 3 classes.</a:t>
            </a:r>
          </a:p>
          <a:p>
            <a:r>
              <a:rPr lang="en-US" sz="2400" dirty="0"/>
              <a:t>With </a:t>
            </a:r>
            <a:r>
              <a:rPr lang="en-US" sz="2400" dirty="0" smtClean="0"/>
              <a:t>the </a:t>
            </a:r>
            <a:r>
              <a:rPr lang="en-US" sz="2400" dirty="0"/>
              <a:t>scores</a:t>
            </a:r>
            <a:endParaRPr lang="ru-RU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871780" y="4361355"/>
            <a:ext cx="33560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MT"/>
              </a:rPr>
              <a:t>= max(0, 2.6 - 9.8 + 1)</a:t>
            </a:r>
          </a:p>
          <a:p>
            <a:r>
              <a:rPr lang="en-US" dirty="0">
                <a:solidFill>
                  <a:srgbClr val="0000FF"/>
                </a:solidFill>
                <a:latin typeface="ArialMT"/>
              </a:rPr>
              <a:t>+max(0, 4.0 - 9.8 + 1)</a:t>
            </a:r>
          </a:p>
          <a:p>
            <a:r>
              <a:rPr lang="en-US" dirty="0">
                <a:solidFill>
                  <a:srgbClr val="0000FF"/>
                </a:solidFill>
                <a:latin typeface="ArialMT"/>
              </a:rPr>
              <a:t>= max(0, -6.2) + max(0, -4.8)</a:t>
            </a:r>
          </a:p>
          <a:p>
            <a:r>
              <a:rPr lang="ru-RU" dirty="0">
                <a:solidFill>
                  <a:srgbClr val="0000FF"/>
                </a:solidFill>
                <a:latin typeface="ArialMT"/>
              </a:rPr>
              <a:t>= 0 + 0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871781" y="1587365"/>
            <a:ext cx="1091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Before:</a:t>
            </a:r>
            <a:endParaRPr lang="ru-RU" sz="2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6871780" y="3857796"/>
            <a:ext cx="1374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With 2W:</a:t>
            </a:r>
            <a:endParaRPr lang="ru-RU" sz="24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6572250" y="561975"/>
            <a:ext cx="19050" cy="5743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76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ru-RU" dirty="0"/>
          </a:p>
        </p:txBody>
      </p:sp>
      <p:grpSp>
        <p:nvGrpSpPr>
          <p:cNvPr id="5" name="Group 34861"/>
          <p:cNvGrpSpPr/>
          <p:nvPr/>
        </p:nvGrpSpPr>
        <p:grpSpPr>
          <a:xfrm>
            <a:off x="1792287" y="1870710"/>
            <a:ext cx="8607425" cy="544830"/>
            <a:chOff x="0" y="0"/>
            <a:chExt cx="8607816" cy="544950"/>
          </a:xfrm>
        </p:grpSpPr>
        <p:pic>
          <p:nvPicPr>
            <p:cNvPr id="6" name="Picture 214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51450"/>
              <a:ext cx="8565992" cy="493500"/>
            </a:xfrm>
            <a:prstGeom prst="rect">
              <a:avLst/>
            </a:prstGeom>
          </p:spPr>
        </p:pic>
        <p:sp>
          <p:nvSpPr>
            <p:cNvPr id="7" name="Shape 2145"/>
            <p:cNvSpPr/>
            <p:nvPr/>
          </p:nvSpPr>
          <p:spPr>
            <a:xfrm>
              <a:off x="7538316" y="0"/>
              <a:ext cx="1069500" cy="544800"/>
            </a:xfrm>
            <a:custGeom>
              <a:avLst/>
              <a:gdLst/>
              <a:ahLst/>
              <a:cxnLst/>
              <a:rect l="0" t="0" r="0" b="0"/>
              <a:pathLst>
                <a:path w="1069500" h="544800">
                  <a:moveTo>
                    <a:pt x="0" y="0"/>
                  </a:moveTo>
                  <a:lnTo>
                    <a:pt x="1069500" y="0"/>
                  </a:lnTo>
                  <a:lnTo>
                    <a:pt x="1069500" y="544800"/>
                  </a:lnTo>
                  <a:lnTo>
                    <a:pt x="0" y="544800"/>
                  </a:lnTo>
                  <a:close/>
                </a:path>
              </a:pathLst>
            </a:custGeom>
            <a:ln w="19050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grpSp>
        <p:nvGrpSpPr>
          <p:cNvPr id="8" name="Group 34863"/>
          <p:cNvGrpSpPr/>
          <p:nvPr/>
        </p:nvGrpSpPr>
        <p:grpSpPr>
          <a:xfrm>
            <a:off x="4358004" y="3823335"/>
            <a:ext cx="3780791" cy="1421132"/>
            <a:chOff x="0" y="0"/>
            <a:chExt cx="3781415" cy="1421650"/>
          </a:xfrm>
        </p:grpSpPr>
        <p:pic>
          <p:nvPicPr>
            <p:cNvPr id="9" name="Picture 216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2" y="0"/>
              <a:ext cx="2562050" cy="438425"/>
            </a:xfrm>
            <a:prstGeom prst="rect">
              <a:avLst/>
            </a:prstGeom>
          </p:spPr>
        </p:pic>
        <p:pic>
          <p:nvPicPr>
            <p:cNvPr id="10" name="Picture 216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675" y="514021"/>
              <a:ext cx="2548722" cy="393600"/>
            </a:xfrm>
            <a:prstGeom prst="rect">
              <a:avLst/>
            </a:prstGeom>
          </p:spPr>
        </p:pic>
        <p:pic>
          <p:nvPicPr>
            <p:cNvPr id="11" name="Picture 2171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0" y="983225"/>
              <a:ext cx="3781415" cy="438425"/>
            </a:xfrm>
            <a:prstGeom prst="rect">
              <a:avLst/>
            </a:prstGeom>
          </p:spPr>
        </p:pic>
      </p:grpSp>
      <p:sp>
        <p:nvSpPr>
          <p:cNvPr id="12" name="Прямоугольник 11"/>
          <p:cNvSpPr/>
          <p:nvPr/>
        </p:nvSpPr>
        <p:spPr>
          <a:xfrm>
            <a:off x="7489641" y="977511"/>
            <a:ext cx="2910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 smtClean="0">
                <a:cs typeface="Courier New" panose="02070309020205020404" pitchFamily="49" charset="0"/>
              </a:rPr>
              <a:t>λ</a:t>
            </a:r>
            <a:r>
              <a:rPr lang="en-US" dirty="0" smtClean="0">
                <a:cs typeface="Courier New" panose="02070309020205020404" pitchFamily="49" charset="0"/>
              </a:rPr>
              <a:t> - </a:t>
            </a:r>
            <a:r>
              <a:rPr lang="en-US" dirty="0" smtClean="0"/>
              <a:t>regularization strength (</a:t>
            </a:r>
            <a:r>
              <a:rPr lang="en-US" dirty="0" err="1"/>
              <a:t>hyperparameter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14" name="Прямая со стрелкой 13"/>
          <p:cNvCxnSpPr>
            <a:stCxn id="12" idx="2"/>
          </p:cNvCxnSpPr>
          <p:nvPr/>
        </p:nvCxnSpPr>
        <p:spPr>
          <a:xfrm>
            <a:off x="8944677" y="1623842"/>
            <a:ext cx="456498" cy="3764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851237" y="3709035"/>
            <a:ext cx="5961568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L2 </a:t>
            </a:r>
            <a:r>
              <a:rPr lang="en-US" sz="3200" b="1" dirty="0" smtClean="0"/>
              <a:t>regularization</a:t>
            </a:r>
          </a:p>
          <a:p>
            <a:r>
              <a:rPr lang="en-US" sz="3200" dirty="0"/>
              <a:t>L1 </a:t>
            </a:r>
            <a:r>
              <a:rPr lang="en-US" sz="3200" dirty="0" smtClean="0"/>
              <a:t>regularization</a:t>
            </a:r>
          </a:p>
          <a:p>
            <a:r>
              <a:rPr lang="en-US" sz="3200" dirty="0"/>
              <a:t>Elastic net (L1 + L2</a:t>
            </a:r>
            <a:r>
              <a:rPr lang="en-US" sz="3200" dirty="0" smtClean="0"/>
              <a:t>)</a:t>
            </a:r>
          </a:p>
          <a:p>
            <a:r>
              <a:rPr lang="en-US" sz="3200" dirty="0" smtClean="0"/>
              <a:t>Dropout (will see later)</a:t>
            </a:r>
          </a:p>
          <a:p>
            <a:r>
              <a:rPr lang="en-US" sz="3200" dirty="0"/>
              <a:t>Batch </a:t>
            </a:r>
            <a:r>
              <a:rPr lang="en-US" sz="3200" dirty="0" smtClean="0"/>
              <a:t>normalization </a:t>
            </a:r>
            <a:r>
              <a:rPr lang="en-US" sz="3200" dirty="0"/>
              <a:t>(will see later)</a:t>
            </a:r>
            <a:endParaRPr lang="ru-RU" sz="3200" dirty="0"/>
          </a:p>
        </p:txBody>
      </p:sp>
      <p:sp>
        <p:nvSpPr>
          <p:cNvPr id="17" name="Shape 2078"/>
          <p:cNvSpPr/>
          <p:nvPr/>
        </p:nvSpPr>
        <p:spPr>
          <a:xfrm>
            <a:off x="2495550" y="2508426"/>
            <a:ext cx="6449127" cy="425450"/>
          </a:xfrm>
          <a:custGeom>
            <a:avLst/>
            <a:gdLst/>
            <a:ahLst/>
            <a:cxnLst/>
            <a:rect l="0" t="0" r="0" b="0"/>
            <a:pathLst>
              <a:path w="3048000" h="425700">
                <a:moveTo>
                  <a:pt x="3048000" y="0"/>
                </a:moveTo>
                <a:lnTo>
                  <a:pt x="3048000" y="0"/>
                </a:lnTo>
                <a:cubicBezTo>
                  <a:pt x="3048000" y="117554"/>
                  <a:pt x="2971296" y="212850"/>
                  <a:pt x="2876677" y="212850"/>
                </a:cubicBezTo>
                <a:lnTo>
                  <a:pt x="1269975" y="212850"/>
                </a:lnTo>
                <a:cubicBezTo>
                  <a:pt x="1175355" y="212850"/>
                  <a:pt x="1098652" y="308146"/>
                  <a:pt x="1098652" y="425700"/>
                </a:cubicBezTo>
                <a:lnTo>
                  <a:pt x="1098652" y="425700"/>
                </a:lnTo>
                <a:cubicBezTo>
                  <a:pt x="1098652" y="308146"/>
                  <a:pt x="1021948" y="212850"/>
                  <a:pt x="927329" y="212850"/>
                </a:cubicBezTo>
                <a:lnTo>
                  <a:pt x="171323" y="212850"/>
                </a:lnTo>
                <a:cubicBezTo>
                  <a:pt x="76704" y="212850"/>
                  <a:pt x="0" y="117554"/>
                  <a:pt x="0" y="0"/>
                </a:cubicBezTo>
              </a:path>
            </a:pathLst>
          </a:custGeom>
          <a:ln w="19050" cap="flat">
            <a:round/>
          </a:ln>
        </p:spPr>
        <p:style>
          <a:lnRef idx="1">
            <a:srgbClr val="595959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8" name="Shape 2081"/>
          <p:cNvSpPr/>
          <p:nvPr/>
        </p:nvSpPr>
        <p:spPr>
          <a:xfrm>
            <a:off x="9172927" y="2555561"/>
            <a:ext cx="1323624" cy="425450"/>
          </a:xfrm>
          <a:custGeom>
            <a:avLst/>
            <a:gdLst/>
            <a:ahLst/>
            <a:cxnLst/>
            <a:rect l="0" t="0" r="0" b="0"/>
            <a:pathLst>
              <a:path w="1533900" h="425700">
                <a:moveTo>
                  <a:pt x="1533900" y="0"/>
                </a:moveTo>
                <a:lnTo>
                  <a:pt x="1533900" y="0"/>
                </a:lnTo>
                <a:cubicBezTo>
                  <a:pt x="1533900" y="117554"/>
                  <a:pt x="1457196" y="212850"/>
                  <a:pt x="1362578" y="212850"/>
                </a:cubicBezTo>
                <a:lnTo>
                  <a:pt x="937475" y="212850"/>
                </a:lnTo>
                <a:cubicBezTo>
                  <a:pt x="842857" y="212850"/>
                  <a:pt x="766153" y="308146"/>
                  <a:pt x="766153" y="425700"/>
                </a:cubicBezTo>
                <a:lnTo>
                  <a:pt x="766153" y="425700"/>
                </a:lnTo>
                <a:cubicBezTo>
                  <a:pt x="766153" y="308146"/>
                  <a:pt x="689448" y="212850"/>
                  <a:pt x="594830" y="212850"/>
                </a:cubicBezTo>
                <a:lnTo>
                  <a:pt x="171323" y="212850"/>
                </a:lnTo>
                <a:cubicBezTo>
                  <a:pt x="76704" y="212850"/>
                  <a:pt x="0" y="117554"/>
                  <a:pt x="0" y="0"/>
                </a:cubicBezTo>
              </a:path>
            </a:pathLst>
          </a:custGeom>
          <a:ln w="19050" cap="flat">
            <a:round/>
          </a:ln>
        </p:spPr>
        <p:style>
          <a:lnRef idx="1">
            <a:srgbClr val="595959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9" name="Rectangle 2083"/>
          <p:cNvSpPr/>
          <p:nvPr/>
        </p:nvSpPr>
        <p:spPr>
          <a:xfrm>
            <a:off x="4169444" y="3038650"/>
            <a:ext cx="1288382" cy="46453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Calibri" panose="020F0502020204030204" pitchFamily="34" charset="0"/>
              </a:rPr>
              <a:t>Data</a:t>
            </a:r>
            <a:r>
              <a:rPr lang="ru-RU" sz="2400" dirty="0">
                <a:solidFill>
                  <a:srgbClr val="000000"/>
                </a:solidFill>
                <a:effectLst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effectLst/>
                <a:ea typeface="Arial" panose="020B0604020202020204" pitchFamily="34" charset="0"/>
                <a:cs typeface="Calibri" panose="020F0502020204030204" pitchFamily="34" charset="0"/>
              </a:rPr>
              <a:t>loss</a:t>
            </a:r>
            <a:endParaRPr lang="ru-RU" sz="1400" dirty="0">
              <a:solidFill>
                <a:srgbClr val="000000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2083"/>
          <p:cNvSpPr/>
          <p:nvPr/>
        </p:nvSpPr>
        <p:spPr>
          <a:xfrm>
            <a:off x="8770019" y="3057756"/>
            <a:ext cx="2136106" cy="46453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solidFill>
                  <a:srgbClr val="000000"/>
                </a:solidFill>
                <a:effectLst/>
                <a:ea typeface="Arial" panose="020B0604020202020204" pitchFamily="34" charset="0"/>
                <a:cs typeface="Calibri" panose="020F0502020204030204" pitchFamily="34" charset="0"/>
              </a:rPr>
              <a:t>Regularization</a:t>
            </a:r>
            <a:endParaRPr lang="ru-RU" sz="1400" dirty="0">
              <a:solidFill>
                <a:srgbClr val="000000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031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Recall from last time</a:t>
            </a:r>
            <a:r>
              <a:rPr lang="en-US" sz="4000" dirty="0"/>
              <a:t>: data-driven approach, </a:t>
            </a:r>
            <a:r>
              <a:rPr lang="en-US" sz="4000" dirty="0" err="1"/>
              <a:t>kNN</a:t>
            </a:r>
            <a:endParaRPr lang="ru-RU" sz="4000" dirty="0"/>
          </a:p>
        </p:txBody>
      </p:sp>
      <p:pic>
        <p:nvPicPr>
          <p:cNvPr id="4" name="Picture 7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24" y="1788421"/>
            <a:ext cx="3832287" cy="2835798"/>
          </a:xfrm>
          <a:prstGeom prst="rect">
            <a:avLst/>
          </a:prstGeom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183355"/>
              </p:ext>
            </p:extLst>
          </p:nvPr>
        </p:nvGraphicFramePr>
        <p:xfrm>
          <a:off x="542925" y="5505563"/>
          <a:ext cx="6449189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9123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  <a:gridCol w="1139123">
                  <a:extLst>
                    <a:ext uri="{9D8B030D-6E8A-4147-A177-3AD203B41FA5}">
                      <a16:colId xmlns:a16="http://schemas.microsoft.com/office/drawing/2014/main" val="846224621"/>
                    </a:ext>
                  </a:extLst>
                </a:gridCol>
                <a:gridCol w="1139123">
                  <a:extLst>
                    <a:ext uri="{9D8B030D-6E8A-4147-A177-3AD203B41FA5}">
                      <a16:colId xmlns:a16="http://schemas.microsoft.com/office/drawing/2014/main" val="572466410"/>
                    </a:ext>
                  </a:extLst>
                </a:gridCol>
                <a:gridCol w="1139123">
                  <a:extLst>
                    <a:ext uri="{9D8B030D-6E8A-4147-A177-3AD203B41FA5}">
                      <a16:colId xmlns:a16="http://schemas.microsoft.com/office/drawing/2014/main" val="1440521132"/>
                    </a:ext>
                  </a:extLst>
                </a:gridCol>
                <a:gridCol w="1892697">
                  <a:extLst>
                    <a:ext uri="{9D8B030D-6E8A-4147-A177-3AD203B41FA5}">
                      <a16:colId xmlns:a16="http://schemas.microsoft.com/office/drawing/2014/main" val="129952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fold 1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fold 2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fold 3</a:t>
                      </a:r>
                      <a:endParaRPr lang="ru-RU" sz="2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fold 4</a:t>
                      </a:r>
                      <a:endParaRPr lang="ru-RU" sz="2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940414"/>
              </p:ext>
            </p:extLst>
          </p:nvPr>
        </p:nvGraphicFramePr>
        <p:xfrm>
          <a:off x="542925" y="6068959"/>
          <a:ext cx="6449189" cy="39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9123">
                  <a:extLst>
                    <a:ext uri="{9D8B030D-6E8A-4147-A177-3AD203B41FA5}">
                      <a16:colId xmlns:a16="http://schemas.microsoft.com/office/drawing/2014/main" val="2209827865"/>
                    </a:ext>
                  </a:extLst>
                </a:gridCol>
                <a:gridCol w="1139123">
                  <a:extLst>
                    <a:ext uri="{9D8B030D-6E8A-4147-A177-3AD203B41FA5}">
                      <a16:colId xmlns:a16="http://schemas.microsoft.com/office/drawing/2014/main" val="846224621"/>
                    </a:ext>
                  </a:extLst>
                </a:gridCol>
                <a:gridCol w="1139123">
                  <a:extLst>
                    <a:ext uri="{9D8B030D-6E8A-4147-A177-3AD203B41FA5}">
                      <a16:colId xmlns:a16="http://schemas.microsoft.com/office/drawing/2014/main" val="572466410"/>
                    </a:ext>
                  </a:extLst>
                </a:gridCol>
                <a:gridCol w="1139123">
                  <a:extLst>
                    <a:ext uri="{9D8B030D-6E8A-4147-A177-3AD203B41FA5}">
                      <a16:colId xmlns:a16="http://schemas.microsoft.com/office/drawing/2014/main" val="1440521132"/>
                    </a:ext>
                  </a:extLst>
                </a:gridCol>
                <a:gridCol w="1892697">
                  <a:extLst>
                    <a:ext uri="{9D8B030D-6E8A-4147-A177-3AD203B41FA5}">
                      <a16:colId xmlns:a16="http://schemas.microsoft.com/office/drawing/2014/main" val="129952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fold 1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fold 2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fold 3</a:t>
                      </a:r>
                      <a:endParaRPr lang="ru-RU" sz="2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fold 4</a:t>
                      </a:r>
                      <a:endParaRPr lang="ru-RU" sz="2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ru-RU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170"/>
                  </a:ext>
                </a:extLst>
              </a:tr>
            </a:tbl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2617335" y="4846577"/>
            <a:ext cx="2174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Cross-validation</a:t>
            </a:r>
            <a:endParaRPr lang="ru-RU" sz="2400" dirty="0"/>
          </a:p>
        </p:txBody>
      </p:sp>
      <p:pic>
        <p:nvPicPr>
          <p:cNvPr id="9" name="Picture 10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398" y="1798100"/>
            <a:ext cx="2733689" cy="215477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746069" y="3482828"/>
            <a:ext cx="8322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1-NN</a:t>
            </a:r>
            <a:endParaRPr lang="ru-RU" sz="24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4258108"/>
            <a:ext cx="3095625" cy="2494909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2617335" y="1304004"/>
            <a:ext cx="1204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CIFAR10</a:t>
            </a:r>
            <a:endParaRPr lang="ru-RU" sz="2400" dirty="0"/>
          </a:p>
        </p:txBody>
      </p:sp>
      <p:pic>
        <p:nvPicPr>
          <p:cNvPr id="17" name="Picture 10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236" y="1817150"/>
            <a:ext cx="2762940" cy="2154775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9969533" y="3510260"/>
            <a:ext cx="8322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ea typeface="Arial" panose="020B0604020202020204" pitchFamily="34" charset="0"/>
                <a:cs typeface="Calibri" panose="020F0502020204030204" pitchFamily="34" charset="0"/>
              </a:rPr>
              <a:t>3-NN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7708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regularization: motivation</a:t>
            </a:r>
            <a:endParaRPr lang="ru-RU" dirty="0"/>
          </a:p>
        </p:txBody>
      </p:sp>
      <p:grpSp>
        <p:nvGrpSpPr>
          <p:cNvPr id="4" name="Group 41431"/>
          <p:cNvGrpSpPr/>
          <p:nvPr/>
        </p:nvGrpSpPr>
        <p:grpSpPr>
          <a:xfrm>
            <a:off x="866775" y="1881188"/>
            <a:ext cx="8164195" cy="647700"/>
            <a:chOff x="0" y="0"/>
            <a:chExt cx="8164501" cy="647825"/>
          </a:xfrm>
        </p:grpSpPr>
        <p:pic>
          <p:nvPicPr>
            <p:cNvPr id="5" name="Picture 220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378775" y="0"/>
              <a:ext cx="3785726" cy="647825"/>
            </a:xfrm>
            <a:prstGeom prst="rect">
              <a:avLst/>
            </a:prstGeom>
          </p:spPr>
        </p:pic>
        <p:pic>
          <p:nvPicPr>
            <p:cNvPr id="6" name="Picture 220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9800"/>
              <a:ext cx="2430800" cy="498025"/>
            </a:xfrm>
            <a:prstGeom prst="rect">
              <a:avLst/>
            </a:prstGeom>
          </p:spPr>
        </p:pic>
      </p:grpSp>
      <p:grpSp>
        <p:nvGrpSpPr>
          <p:cNvPr id="7" name="Group 35063"/>
          <p:cNvGrpSpPr/>
          <p:nvPr/>
        </p:nvGrpSpPr>
        <p:grpSpPr>
          <a:xfrm>
            <a:off x="838200" y="2827021"/>
            <a:ext cx="4606925" cy="1027430"/>
            <a:chOff x="0" y="0"/>
            <a:chExt cx="4607372" cy="1027703"/>
          </a:xfrm>
        </p:grpSpPr>
        <p:pic>
          <p:nvPicPr>
            <p:cNvPr id="8" name="Picture 2207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564075" cy="425425"/>
            </a:xfrm>
            <a:prstGeom prst="rect">
              <a:avLst/>
            </a:prstGeom>
          </p:spPr>
        </p:pic>
        <p:pic>
          <p:nvPicPr>
            <p:cNvPr id="9" name="Picture 22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9075" y="464353"/>
              <a:ext cx="4518297" cy="563350"/>
            </a:xfrm>
            <a:prstGeom prst="rect">
              <a:avLst/>
            </a:prstGeom>
          </p:spPr>
        </p:pic>
      </p:grpSp>
      <p:pic>
        <p:nvPicPr>
          <p:cNvPr id="10" name="Picture 2213"/>
          <p:cNvPicPr/>
          <p:nvPr/>
        </p:nvPicPr>
        <p:blipFill>
          <a:blip r:embed="rId6"/>
          <a:stretch>
            <a:fillRect/>
          </a:stretch>
        </p:blipFill>
        <p:spPr>
          <a:xfrm>
            <a:off x="927266" y="4339816"/>
            <a:ext cx="3173730" cy="6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71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 Classifier </a:t>
            </a:r>
            <a:r>
              <a:rPr lang="en-US" dirty="0"/>
              <a:t>(Multinomial Logistic Regression)</a:t>
            </a:r>
            <a:endParaRPr lang="ru-RU" dirty="0"/>
          </a:p>
        </p:txBody>
      </p:sp>
      <p:pic>
        <p:nvPicPr>
          <p:cNvPr id="6" name="Picture 4025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463" y="416344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3.2</a:t>
            </a:r>
            <a:endParaRPr lang="en-US" sz="3200" b="1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p:sp>
        <p:nvSpPr>
          <p:cNvPr id="10" name="Прямоугольник 9"/>
          <p:cNvSpPr/>
          <p:nvPr/>
        </p:nvSpPr>
        <p:spPr>
          <a:xfrm>
            <a:off x="3162299" y="1777250"/>
            <a:ext cx="68521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scores = </a:t>
            </a:r>
            <a:r>
              <a:rPr lang="en-US" sz="2400" dirty="0" err="1"/>
              <a:t>unnormalized</a:t>
            </a:r>
            <a:r>
              <a:rPr lang="en-US" sz="2400" dirty="0"/>
              <a:t> log probabilities of the classes.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3162299" y="2238915"/>
                <a:ext cx="185810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9" y="2238915"/>
                <a:ext cx="1858109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3167593" y="2700580"/>
                <a:ext cx="3705630" cy="963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593" y="2700580"/>
                <a:ext cx="3705630" cy="9639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873223" y="2923208"/>
                <a:ext cx="45178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/>
                  <a:t>probability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image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label</a:t>
                </a:r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223" y="2923208"/>
                <a:ext cx="4517840" cy="461665"/>
              </a:xfrm>
              <a:prstGeom prst="rect">
                <a:avLst/>
              </a:prstGeom>
              <a:blipFill>
                <a:blip r:embed="rId5"/>
                <a:stretch>
                  <a:fillRect l="-2022" t="-10667" r="-809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856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 Classifier </a:t>
            </a:r>
            <a:r>
              <a:rPr lang="en-US" dirty="0"/>
              <a:t>(Multinomial Logistic Regression)</a:t>
            </a:r>
            <a:endParaRPr lang="ru-RU" dirty="0"/>
          </a:p>
        </p:txBody>
      </p:sp>
      <p:pic>
        <p:nvPicPr>
          <p:cNvPr id="6" name="Picture 4025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463" y="416344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3.2</a:t>
            </a:r>
            <a:endParaRPr lang="en-US" sz="3200" b="1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p:sp>
        <p:nvSpPr>
          <p:cNvPr id="10" name="Прямоугольник 9"/>
          <p:cNvSpPr/>
          <p:nvPr/>
        </p:nvSpPr>
        <p:spPr>
          <a:xfrm>
            <a:off x="3162299" y="1777250"/>
            <a:ext cx="68521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scores = </a:t>
            </a:r>
            <a:r>
              <a:rPr lang="en-US" sz="2400" dirty="0" err="1"/>
              <a:t>unnormalized</a:t>
            </a:r>
            <a:r>
              <a:rPr lang="en-US" sz="2400" dirty="0"/>
              <a:t> log probabilities of the classes.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3162299" y="2238915"/>
                <a:ext cx="185810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9" y="2238915"/>
                <a:ext cx="1858109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3167593" y="2700580"/>
                <a:ext cx="3705630" cy="963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593" y="2700580"/>
                <a:ext cx="3705630" cy="9639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/>
          <p:cNvSpPr/>
          <p:nvPr/>
        </p:nvSpPr>
        <p:spPr>
          <a:xfrm>
            <a:off x="5917224" y="2700581"/>
            <a:ext cx="956000" cy="1001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5234329" y="3884501"/>
            <a:ext cx="2321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</a:rPr>
              <a:t>Softmax</a:t>
            </a:r>
            <a:r>
              <a:rPr lang="en-US" sz="2400" dirty="0" smtClean="0">
                <a:solidFill>
                  <a:srgbClr val="FF0000"/>
                </a:solidFill>
              </a:rPr>
              <a:t> function</a:t>
            </a:r>
            <a:endParaRPr lang="ru-RU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873223" y="2923208"/>
                <a:ext cx="45178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/>
                  <a:t>probability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image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label</a:t>
                </a:r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223" y="2923208"/>
                <a:ext cx="4517840" cy="461665"/>
              </a:xfrm>
              <a:prstGeom prst="rect">
                <a:avLst/>
              </a:prstGeom>
              <a:blipFill>
                <a:blip r:embed="rId5"/>
                <a:stretch>
                  <a:fillRect l="-2022" t="-10667" r="-809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43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 Classifier </a:t>
            </a:r>
            <a:r>
              <a:rPr lang="en-US" dirty="0"/>
              <a:t>(Multinomial Logistic Regression)</a:t>
            </a:r>
            <a:endParaRPr lang="ru-RU" dirty="0"/>
          </a:p>
        </p:txBody>
      </p:sp>
      <p:pic>
        <p:nvPicPr>
          <p:cNvPr id="6" name="Picture 4025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463" y="416344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3.2</a:t>
            </a:r>
            <a:endParaRPr lang="en-US" sz="3200" b="1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p:sp>
        <p:nvSpPr>
          <p:cNvPr id="10" name="Прямоугольник 9"/>
          <p:cNvSpPr/>
          <p:nvPr/>
        </p:nvSpPr>
        <p:spPr>
          <a:xfrm>
            <a:off x="3162299" y="1777250"/>
            <a:ext cx="68521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scores = </a:t>
            </a:r>
            <a:r>
              <a:rPr lang="en-US" sz="2400" dirty="0" err="1"/>
              <a:t>unnormalized</a:t>
            </a:r>
            <a:r>
              <a:rPr lang="en-US" sz="2400" dirty="0"/>
              <a:t> log probabilities of the classes.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3162299" y="2238915"/>
                <a:ext cx="185810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9" y="2238915"/>
                <a:ext cx="1858109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3167593" y="2700580"/>
                <a:ext cx="3705630" cy="963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593" y="2700580"/>
                <a:ext cx="3705630" cy="9639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873223" y="2923208"/>
                <a:ext cx="45178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/>
                  <a:t>probability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image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label</a:t>
                </a:r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223" y="2923208"/>
                <a:ext cx="4517840" cy="461665"/>
              </a:xfrm>
              <a:prstGeom prst="rect">
                <a:avLst/>
              </a:prstGeom>
              <a:blipFill>
                <a:blip r:embed="rId5"/>
                <a:stretch>
                  <a:fillRect l="-2022" t="-10667" r="-809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3162298" y="3881419"/>
            <a:ext cx="81270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Want to maximize the likelihood</a:t>
            </a:r>
            <a:endParaRPr lang="ru-RU" sz="2400" dirty="0"/>
          </a:p>
          <a:p>
            <a:endParaRPr lang="en-US" sz="2400" dirty="0" smtClean="0"/>
          </a:p>
          <a:p>
            <a:r>
              <a:rPr lang="en-US" sz="2400" dirty="0" smtClean="0"/>
              <a:t>or log likelihood</a:t>
            </a:r>
          </a:p>
          <a:p>
            <a:endParaRPr lang="en-US" sz="2400" dirty="0"/>
          </a:p>
          <a:p>
            <a:r>
              <a:rPr lang="en-US" sz="2400" dirty="0" smtClean="0"/>
              <a:t>or to </a:t>
            </a:r>
            <a:r>
              <a:rPr lang="en-US" sz="2400" dirty="0"/>
              <a:t>minimize the negative log likelihood of the correct class: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/>
              <p:cNvSpPr/>
              <p:nvPr/>
            </p:nvSpPr>
            <p:spPr>
              <a:xfrm>
                <a:off x="4848223" y="6032365"/>
                <a:ext cx="38842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223" y="6032365"/>
                <a:ext cx="3884268" cy="461665"/>
              </a:xfrm>
              <a:prstGeom prst="rect">
                <a:avLst/>
              </a:prstGeom>
              <a:blipFill>
                <a:blip r:embed="rId6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7416832" y="3628853"/>
                <a:ext cx="2568780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ru-RU" sz="200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832" y="3628853"/>
                <a:ext cx="2568780" cy="8392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/>
              <p:cNvSpPr/>
              <p:nvPr/>
            </p:nvSpPr>
            <p:spPr>
              <a:xfrm>
                <a:off x="7416832" y="4429646"/>
                <a:ext cx="2914196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00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ru-RU" sz="2000" i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</m:nary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832" y="4429646"/>
                <a:ext cx="2914196" cy="8392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34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 Classifier </a:t>
            </a:r>
            <a:r>
              <a:rPr lang="en-US" dirty="0"/>
              <a:t>(Multinomial Logistic Regression)</a:t>
            </a:r>
            <a:endParaRPr lang="ru-RU" dirty="0"/>
          </a:p>
        </p:txBody>
      </p:sp>
      <p:pic>
        <p:nvPicPr>
          <p:cNvPr id="6" name="Picture 4025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463" y="416344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 err="1"/>
              <a:t>cat</a:t>
            </a:r>
            <a:r>
              <a:rPr lang="ru-RU" sz="3200" dirty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3.2</a:t>
            </a:r>
            <a:endParaRPr lang="en-US" sz="3200" b="1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p:sp>
        <p:nvSpPr>
          <p:cNvPr id="10" name="Прямоугольник 9"/>
          <p:cNvSpPr/>
          <p:nvPr/>
        </p:nvSpPr>
        <p:spPr>
          <a:xfrm>
            <a:off x="3162299" y="1777250"/>
            <a:ext cx="68521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scores = </a:t>
            </a:r>
            <a:r>
              <a:rPr lang="en-US" sz="2400" dirty="0" err="1"/>
              <a:t>unnormalized</a:t>
            </a:r>
            <a:r>
              <a:rPr lang="en-US" sz="2400" dirty="0"/>
              <a:t> log probabilities of the classes.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3162299" y="2238915"/>
                <a:ext cx="185810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299" y="2238915"/>
                <a:ext cx="1858109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3167593" y="2700580"/>
                <a:ext cx="3705630" cy="963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593" y="2700580"/>
                <a:ext cx="3705630" cy="9639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873223" y="2923208"/>
                <a:ext cx="45178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/>
                  <a:t>probability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image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label</a:t>
                </a:r>
                <a:endParaRPr lang="ru-RU" sz="2400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223" y="2923208"/>
                <a:ext cx="4517840" cy="461665"/>
              </a:xfrm>
              <a:prstGeom prst="rect">
                <a:avLst/>
              </a:prstGeom>
              <a:blipFill>
                <a:blip r:embed="rId5"/>
                <a:stretch>
                  <a:fillRect l="-2022" t="-10667" r="-809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3162298" y="3881419"/>
            <a:ext cx="87249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Want to </a:t>
            </a:r>
            <a:r>
              <a:rPr lang="en-US" sz="2400" dirty="0" smtClean="0"/>
              <a:t>minimize </a:t>
            </a:r>
            <a:r>
              <a:rPr lang="en-US" sz="2400" dirty="0"/>
              <a:t>the negative log likelihood of the correct class: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/>
              <p:cNvSpPr/>
              <p:nvPr/>
            </p:nvSpPr>
            <p:spPr>
              <a:xfrm>
                <a:off x="4848223" y="4590425"/>
                <a:ext cx="38842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223" y="4590425"/>
                <a:ext cx="3884268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/>
              <p:cNvSpPr/>
              <p:nvPr/>
            </p:nvSpPr>
            <p:spPr>
              <a:xfrm>
                <a:off x="5585095" y="5493429"/>
                <a:ext cx="2375522" cy="963982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095" y="5493429"/>
                <a:ext cx="2375522" cy="9639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6545871" y="5052090"/>
            <a:ext cx="453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or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4951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 Classifier </a:t>
            </a:r>
            <a:r>
              <a:rPr lang="en-US" dirty="0"/>
              <a:t>(Multinomial Logistic Regression)</a:t>
            </a:r>
            <a:endParaRPr lang="ru-RU" dirty="0"/>
          </a:p>
        </p:txBody>
      </p:sp>
      <p:pic>
        <p:nvPicPr>
          <p:cNvPr id="6" name="Picture 4025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463" y="4163441"/>
            <a:ext cx="24612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/>
              <a:t>cat</a:t>
            </a:r>
            <a:r>
              <a:rPr lang="ru-RU" sz="3200" dirty="0" smtClean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3.2</a:t>
            </a:r>
            <a:endParaRPr lang="en-US" sz="3200" b="1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43264" y="5920968"/>
            <a:ext cx="3348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unnormalized</a:t>
            </a:r>
            <a:r>
              <a:rPr lang="en-US" sz="2000" dirty="0">
                <a:solidFill>
                  <a:srgbClr val="0000FF"/>
                </a:solidFill>
              </a:rPr>
              <a:t> log probabilities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5880370" y="1690688"/>
                <a:ext cx="2375522" cy="963982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370" y="1690688"/>
                <a:ext cx="2375522" cy="963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144797" y="2716558"/>
                <a:ext cx="88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= 0</a:t>
                </a:r>
                <a:endParaRPr lang="ru-RU" sz="24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797" y="2716558"/>
                <a:ext cx="884538" cy="461665"/>
              </a:xfrm>
              <a:prstGeom prst="rect">
                <a:avLst/>
              </a:prstGeom>
              <a:blipFill>
                <a:blip r:embed="rId4"/>
                <a:stretch>
                  <a:fillRect l="-2069" t="-10667" r="-8966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1612808" y="4141062"/>
            <a:ext cx="1009650" cy="1592039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09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 Classifier </a:t>
            </a:r>
            <a:r>
              <a:rPr lang="en-US" dirty="0"/>
              <a:t>(Multinomial Logistic Regression)</a:t>
            </a:r>
            <a:endParaRPr lang="ru-RU" dirty="0"/>
          </a:p>
        </p:txBody>
      </p:sp>
      <p:pic>
        <p:nvPicPr>
          <p:cNvPr id="6" name="Picture 4025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463" y="4163441"/>
            <a:ext cx="24612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/>
              <a:t>cat</a:t>
            </a:r>
            <a:r>
              <a:rPr lang="ru-RU" sz="3200" dirty="0" smtClean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3.2</a:t>
            </a:r>
            <a:endParaRPr lang="en-US" sz="3200" b="1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43264" y="5920968"/>
            <a:ext cx="3348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unnormalized</a:t>
            </a:r>
            <a:r>
              <a:rPr lang="en-US" sz="2000" dirty="0">
                <a:solidFill>
                  <a:srgbClr val="0000FF"/>
                </a:solidFill>
              </a:rPr>
              <a:t> log probabilities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5880370" y="1690688"/>
                <a:ext cx="2375522" cy="963982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370" y="1690688"/>
                <a:ext cx="2375522" cy="963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1612808" y="4141062"/>
            <a:ext cx="1009650" cy="1592039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887622" y="3639888"/>
            <a:ext cx="2976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unnormalized</a:t>
            </a:r>
            <a:r>
              <a:rPr lang="en-US" sz="2000" dirty="0">
                <a:solidFill>
                  <a:srgbClr val="FF0000"/>
                </a:solidFill>
              </a:rPr>
              <a:t> probabilities</a:t>
            </a:r>
            <a:endParaRPr lang="ru-RU" sz="20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3846172" y="4163441"/>
            <a:ext cx="1120106" cy="156966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/>
              <a:t>24.5</a:t>
            </a:r>
          </a:p>
          <a:p>
            <a:r>
              <a:rPr lang="en-US" sz="3200" dirty="0" smtClean="0"/>
              <a:t>164.0</a:t>
            </a:r>
          </a:p>
          <a:p>
            <a:r>
              <a:rPr lang="en-US" sz="3200" dirty="0" smtClean="0"/>
              <a:t>0.18</a:t>
            </a:r>
            <a:endParaRPr lang="en-US" sz="3200" b="1" dirty="0" smtClean="0"/>
          </a:p>
        </p:txBody>
      </p:sp>
      <p:cxnSp>
        <p:nvCxnSpPr>
          <p:cNvPr id="21" name="Прямая со стрелкой 20"/>
          <p:cNvCxnSpPr>
            <a:stCxn id="17" idx="3"/>
            <a:endCxn id="19" idx="1"/>
          </p:cNvCxnSpPr>
          <p:nvPr/>
        </p:nvCxnSpPr>
        <p:spPr>
          <a:xfrm>
            <a:off x="2622458" y="493708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2949392" y="4482024"/>
            <a:ext cx="628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exp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2873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 Classifier </a:t>
            </a:r>
            <a:r>
              <a:rPr lang="en-US" dirty="0"/>
              <a:t>(Multinomial Logistic Regression)</a:t>
            </a:r>
            <a:endParaRPr lang="ru-RU" dirty="0"/>
          </a:p>
        </p:txBody>
      </p:sp>
      <p:pic>
        <p:nvPicPr>
          <p:cNvPr id="6" name="Picture 4025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463" y="4163441"/>
            <a:ext cx="24612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/>
              <a:t>cat</a:t>
            </a:r>
            <a:r>
              <a:rPr lang="ru-RU" sz="3200" dirty="0" smtClean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3.2</a:t>
            </a:r>
            <a:endParaRPr lang="en-US" sz="3200" b="1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43264" y="5920968"/>
            <a:ext cx="3348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unnormalized</a:t>
            </a:r>
            <a:r>
              <a:rPr lang="en-US" sz="2000" dirty="0">
                <a:solidFill>
                  <a:srgbClr val="0000FF"/>
                </a:solidFill>
              </a:rPr>
              <a:t> log probabilities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5880370" y="1690688"/>
                <a:ext cx="2375522" cy="963982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370" y="1690688"/>
                <a:ext cx="2375522" cy="963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1612808" y="4141062"/>
            <a:ext cx="1009650" cy="1592039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887622" y="3639888"/>
            <a:ext cx="2976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unnormalized</a:t>
            </a:r>
            <a:r>
              <a:rPr lang="en-US" sz="2000" dirty="0">
                <a:solidFill>
                  <a:srgbClr val="FF0000"/>
                </a:solidFill>
              </a:rPr>
              <a:t> probabilities</a:t>
            </a:r>
            <a:endParaRPr lang="ru-RU" sz="20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3846172" y="4163441"/>
            <a:ext cx="1120106" cy="156966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/>
              <a:t>24.5</a:t>
            </a:r>
          </a:p>
          <a:p>
            <a:r>
              <a:rPr lang="en-US" sz="3200" dirty="0" smtClean="0"/>
              <a:t>164.0</a:t>
            </a:r>
          </a:p>
          <a:p>
            <a:r>
              <a:rPr lang="en-US" sz="3200" dirty="0" smtClean="0"/>
              <a:t>0.18</a:t>
            </a:r>
            <a:endParaRPr lang="en-US" sz="3200" b="1" dirty="0" smtClean="0"/>
          </a:p>
        </p:txBody>
      </p:sp>
      <p:cxnSp>
        <p:nvCxnSpPr>
          <p:cNvPr id="21" name="Прямая со стрелкой 20"/>
          <p:cNvCxnSpPr>
            <a:stCxn id="17" idx="3"/>
            <a:endCxn id="19" idx="1"/>
          </p:cNvCxnSpPr>
          <p:nvPr/>
        </p:nvCxnSpPr>
        <p:spPr>
          <a:xfrm>
            <a:off x="2622458" y="493708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2949392" y="4482024"/>
            <a:ext cx="628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exp</a:t>
            </a:r>
            <a:endParaRPr lang="ru-RU" sz="2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4985665" y="447088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MT"/>
              </a:rPr>
              <a:t>normalize</a:t>
            </a:r>
            <a:endParaRPr lang="ru-RU" dirty="0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4966278" y="492589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6189992" y="4141062"/>
            <a:ext cx="1120106" cy="156966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/>
              <a:t>0.13</a:t>
            </a:r>
          </a:p>
          <a:p>
            <a:r>
              <a:rPr lang="en-US" sz="3200" dirty="0" smtClean="0"/>
              <a:t>0.87</a:t>
            </a:r>
          </a:p>
          <a:p>
            <a:r>
              <a:rPr lang="en-US" sz="3200" dirty="0" smtClean="0"/>
              <a:t>0.00</a:t>
            </a:r>
            <a:endParaRPr lang="en-US" sz="3200" b="1" dirty="0" smtClean="0"/>
          </a:p>
        </p:txBody>
      </p:sp>
      <p:sp>
        <p:nvSpPr>
          <p:cNvPr id="26" name="Прямоугольник 25"/>
          <p:cNvSpPr/>
          <p:nvPr/>
        </p:nvSpPr>
        <p:spPr>
          <a:xfrm>
            <a:off x="5880370" y="5877899"/>
            <a:ext cx="1741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probabilities</a:t>
            </a:r>
            <a:endParaRPr lang="ru-RU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56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 Classifier </a:t>
            </a:r>
            <a:r>
              <a:rPr lang="en-US" dirty="0"/>
              <a:t>(Multinomial Logistic Regression)</a:t>
            </a:r>
            <a:endParaRPr lang="ru-RU" dirty="0"/>
          </a:p>
        </p:txBody>
      </p:sp>
      <p:pic>
        <p:nvPicPr>
          <p:cNvPr id="6" name="Picture 4025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463" y="4163441"/>
            <a:ext cx="24612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/>
              <a:t>cat</a:t>
            </a:r>
            <a:r>
              <a:rPr lang="ru-RU" sz="3200" dirty="0" smtClean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3.2</a:t>
            </a:r>
            <a:endParaRPr lang="en-US" sz="3200" b="1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43264" y="5920968"/>
            <a:ext cx="3348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unnormalized</a:t>
            </a:r>
            <a:r>
              <a:rPr lang="en-US" sz="2000" dirty="0">
                <a:solidFill>
                  <a:srgbClr val="0000FF"/>
                </a:solidFill>
              </a:rPr>
              <a:t> log probabilities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5880370" y="1690688"/>
                <a:ext cx="2375522" cy="963982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370" y="1690688"/>
                <a:ext cx="2375522" cy="963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7675604" y="3609110"/>
                <a:ext cx="88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= 0</a:t>
                </a:r>
                <a:endParaRPr lang="ru-RU" sz="24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604" y="3609110"/>
                <a:ext cx="884538" cy="461665"/>
              </a:xfrm>
              <a:prstGeom prst="rect">
                <a:avLst/>
              </a:prstGeom>
              <a:blipFill>
                <a:blip r:embed="rId4"/>
                <a:stretch>
                  <a:fillRect l="-2069" t="-10526" r="-9655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1612808" y="4141062"/>
            <a:ext cx="1009650" cy="1592039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887622" y="3639888"/>
            <a:ext cx="2976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unnormalized</a:t>
            </a:r>
            <a:r>
              <a:rPr lang="en-US" sz="2000" dirty="0">
                <a:solidFill>
                  <a:srgbClr val="FF0000"/>
                </a:solidFill>
              </a:rPr>
              <a:t> probabilities</a:t>
            </a:r>
            <a:endParaRPr lang="ru-RU" sz="20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3846172" y="4163441"/>
            <a:ext cx="1120106" cy="156966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/>
              <a:t>24.5</a:t>
            </a:r>
          </a:p>
          <a:p>
            <a:r>
              <a:rPr lang="en-US" sz="3200" dirty="0" smtClean="0"/>
              <a:t>164.0</a:t>
            </a:r>
          </a:p>
          <a:p>
            <a:r>
              <a:rPr lang="en-US" sz="3200" dirty="0" smtClean="0"/>
              <a:t>0.18</a:t>
            </a:r>
            <a:endParaRPr lang="en-US" sz="3200" b="1" dirty="0" smtClean="0"/>
          </a:p>
        </p:txBody>
      </p:sp>
      <p:cxnSp>
        <p:nvCxnSpPr>
          <p:cNvPr id="21" name="Прямая со стрелкой 20"/>
          <p:cNvCxnSpPr>
            <a:stCxn id="17" idx="3"/>
            <a:endCxn id="19" idx="1"/>
          </p:cNvCxnSpPr>
          <p:nvPr/>
        </p:nvCxnSpPr>
        <p:spPr>
          <a:xfrm>
            <a:off x="2622458" y="493708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2949392" y="4482024"/>
            <a:ext cx="628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exp</a:t>
            </a:r>
            <a:endParaRPr lang="ru-RU" sz="2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4985665" y="447088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MT"/>
              </a:rPr>
              <a:t>normalize</a:t>
            </a:r>
            <a:endParaRPr lang="ru-RU" dirty="0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4966278" y="492589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6189992" y="4141062"/>
            <a:ext cx="1120106" cy="156966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CC0099"/>
                </a:solidFill>
              </a:rPr>
              <a:t>0.13</a:t>
            </a:r>
          </a:p>
          <a:p>
            <a:r>
              <a:rPr lang="en-US" sz="3200" dirty="0" smtClean="0"/>
              <a:t>0.87</a:t>
            </a:r>
          </a:p>
          <a:p>
            <a:r>
              <a:rPr lang="en-US" sz="3200" dirty="0" smtClean="0"/>
              <a:t>0.00</a:t>
            </a:r>
            <a:endParaRPr lang="en-US" sz="3200" b="1" dirty="0" smtClean="0"/>
          </a:p>
        </p:txBody>
      </p:sp>
      <p:sp>
        <p:nvSpPr>
          <p:cNvPr id="26" name="Прямоугольник 25"/>
          <p:cNvSpPr/>
          <p:nvPr/>
        </p:nvSpPr>
        <p:spPr>
          <a:xfrm>
            <a:off x="5880370" y="5877899"/>
            <a:ext cx="1741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probabilities</a:t>
            </a: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621424" y="4163441"/>
            <a:ext cx="35413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>
                <a:solidFill>
                  <a:srgbClr val="CC0099"/>
                </a:solidFill>
              </a:rPr>
              <a:t>L</a:t>
            </a:r>
            <a:r>
              <a:rPr lang="en-US" sz="3200" i="1" baseline="-25000" dirty="0" smtClean="0">
                <a:solidFill>
                  <a:srgbClr val="CC0099"/>
                </a:solidFill>
              </a:rPr>
              <a:t>i</a:t>
            </a:r>
            <a:r>
              <a:rPr lang="en-US" sz="3200" dirty="0" smtClean="0">
                <a:solidFill>
                  <a:srgbClr val="CC0099"/>
                </a:solidFill>
              </a:rPr>
              <a:t> </a:t>
            </a:r>
            <a:r>
              <a:rPr lang="en-US" sz="3200" dirty="0">
                <a:solidFill>
                  <a:srgbClr val="CC0099"/>
                </a:solidFill>
              </a:rPr>
              <a:t>= -log(0.13</a:t>
            </a:r>
            <a:r>
              <a:rPr lang="en-US" sz="3200" dirty="0" smtClean="0">
                <a:solidFill>
                  <a:srgbClr val="CC0099"/>
                </a:solidFill>
              </a:rPr>
              <a:t>) = 0.89</a:t>
            </a:r>
            <a:endParaRPr lang="ru-RU" sz="3200" dirty="0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51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 Classifier </a:t>
            </a:r>
            <a:r>
              <a:rPr lang="en-US" dirty="0"/>
              <a:t>(Multinomial Logistic Regression)</a:t>
            </a:r>
            <a:endParaRPr lang="ru-RU" dirty="0"/>
          </a:p>
        </p:txBody>
      </p:sp>
      <p:pic>
        <p:nvPicPr>
          <p:cNvPr id="6" name="Picture 4025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463" y="4163441"/>
            <a:ext cx="24612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/>
              <a:t>cat</a:t>
            </a:r>
            <a:r>
              <a:rPr lang="ru-RU" sz="3200" dirty="0" smtClean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3.2</a:t>
            </a:r>
            <a:endParaRPr lang="en-US" sz="3200" b="1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43264" y="5920968"/>
            <a:ext cx="3348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unnormalized</a:t>
            </a:r>
            <a:r>
              <a:rPr lang="en-US" sz="2000" dirty="0">
                <a:solidFill>
                  <a:srgbClr val="0000FF"/>
                </a:solidFill>
              </a:rPr>
              <a:t> log probabilities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5880370" y="1690688"/>
                <a:ext cx="2375522" cy="963982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370" y="1690688"/>
                <a:ext cx="2375522" cy="963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7675604" y="3609110"/>
                <a:ext cx="88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= 0</a:t>
                </a:r>
                <a:endParaRPr lang="ru-RU" sz="24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604" y="3609110"/>
                <a:ext cx="884538" cy="461665"/>
              </a:xfrm>
              <a:prstGeom prst="rect">
                <a:avLst/>
              </a:prstGeom>
              <a:blipFill>
                <a:blip r:embed="rId4"/>
                <a:stretch>
                  <a:fillRect l="-2069" t="-10526" r="-9655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1612808" y="4141062"/>
            <a:ext cx="1009650" cy="1592039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887622" y="3639888"/>
            <a:ext cx="2976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unnormalized</a:t>
            </a:r>
            <a:r>
              <a:rPr lang="en-US" sz="2000" dirty="0">
                <a:solidFill>
                  <a:srgbClr val="FF0000"/>
                </a:solidFill>
              </a:rPr>
              <a:t> probabilities</a:t>
            </a:r>
            <a:endParaRPr lang="ru-RU" sz="20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3846172" y="4163441"/>
            <a:ext cx="1120106" cy="156966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/>
              <a:t>24.5</a:t>
            </a:r>
          </a:p>
          <a:p>
            <a:r>
              <a:rPr lang="en-US" sz="3200" dirty="0" smtClean="0"/>
              <a:t>164.0</a:t>
            </a:r>
          </a:p>
          <a:p>
            <a:r>
              <a:rPr lang="en-US" sz="3200" dirty="0" smtClean="0"/>
              <a:t>0.18</a:t>
            </a:r>
            <a:endParaRPr lang="en-US" sz="3200" b="1" dirty="0" smtClean="0"/>
          </a:p>
        </p:txBody>
      </p:sp>
      <p:cxnSp>
        <p:nvCxnSpPr>
          <p:cNvPr id="21" name="Прямая со стрелкой 20"/>
          <p:cNvCxnSpPr>
            <a:stCxn id="17" idx="3"/>
            <a:endCxn id="19" idx="1"/>
          </p:cNvCxnSpPr>
          <p:nvPr/>
        </p:nvCxnSpPr>
        <p:spPr>
          <a:xfrm>
            <a:off x="2622458" y="493708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2949392" y="4482024"/>
            <a:ext cx="628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exp</a:t>
            </a:r>
            <a:endParaRPr lang="ru-RU" sz="2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4985665" y="447088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MT"/>
              </a:rPr>
              <a:t>normalize</a:t>
            </a:r>
            <a:endParaRPr lang="ru-RU" dirty="0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4966278" y="492589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6189992" y="4141062"/>
            <a:ext cx="1120106" cy="156966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CC0099"/>
                </a:solidFill>
              </a:rPr>
              <a:t>0.13</a:t>
            </a:r>
          </a:p>
          <a:p>
            <a:r>
              <a:rPr lang="en-US" sz="3200" dirty="0" smtClean="0"/>
              <a:t>0.87</a:t>
            </a:r>
          </a:p>
          <a:p>
            <a:r>
              <a:rPr lang="en-US" sz="3200" dirty="0" smtClean="0"/>
              <a:t>0.00</a:t>
            </a:r>
            <a:endParaRPr lang="en-US" sz="3200" b="1" dirty="0" smtClean="0"/>
          </a:p>
        </p:txBody>
      </p:sp>
      <p:sp>
        <p:nvSpPr>
          <p:cNvPr id="26" name="Прямоугольник 25"/>
          <p:cNvSpPr/>
          <p:nvPr/>
        </p:nvSpPr>
        <p:spPr>
          <a:xfrm>
            <a:off x="5880370" y="5877899"/>
            <a:ext cx="1741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probabilities</a:t>
            </a: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621424" y="4163441"/>
            <a:ext cx="35413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>
                <a:solidFill>
                  <a:srgbClr val="CC0099"/>
                </a:solidFill>
              </a:rPr>
              <a:t>L</a:t>
            </a:r>
            <a:r>
              <a:rPr lang="en-US" sz="3200" i="1" baseline="-25000" dirty="0" smtClean="0">
                <a:solidFill>
                  <a:srgbClr val="CC0099"/>
                </a:solidFill>
              </a:rPr>
              <a:t>i</a:t>
            </a:r>
            <a:r>
              <a:rPr lang="en-US" sz="3200" dirty="0" smtClean="0">
                <a:solidFill>
                  <a:srgbClr val="CC0099"/>
                </a:solidFill>
              </a:rPr>
              <a:t> </a:t>
            </a:r>
            <a:r>
              <a:rPr lang="en-US" sz="3200" dirty="0">
                <a:solidFill>
                  <a:srgbClr val="CC0099"/>
                </a:solidFill>
              </a:rPr>
              <a:t>= -log(0.13</a:t>
            </a:r>
            <a:r>
              <a:rPr lang="en-US" sz="3200" dirty="0" smtClean="0">
                <a:solidFill>
                  <a:srgbClr val="CC0099"/>
                </a:solidFill>
              </a:rPr>
              <a:t>) = 0.89</a:t>
            </a:r>
            <a:endParaRPr lang="ru-RU" sz="3200" dirty="0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0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927" y="1426527"/>
            <a:ext cx="6494145" cy="48610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29374" y="3244498"/>
            <a:ext cx="249638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dirty="0"/>
              <a:t>Neural Network</a:t>
            </a:r>
            <a:endParaRPr lang="ru-RU" sz="2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55602" y="558284"/>
            <a:ext cx="4293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Neural Network practitioner</a:t>
            </a:r>
            <a:endParaRPr lang="ru-RU" sz="2800" dirty="0">
              <a:solidFill>
                <a:srgbClr val="FF0000"/>
              </a:solidFill>
            </a:endParaRPr>
          </a:p>
        </p:txBody>
      </p:sp>
      <p:cxnSp>
        <p:nvCxnSpPr>
          <p:cNvPr id="9" name="Прямая со стрелкой 8"/>
          <p:cNvCxnSpPr>
            <a:stCxn id="7" idx="2"/>
          </p:cNvCxnSpPr>
          <p:nvPr/>
        </p:nvCxnSpPr>
        <p:spPr>
          <a:xfrm>
            <a:off x="2602600" y="1081504"/>
            <a:ext cx="1712225" cy="994946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9343072" y="3024921"/>
            <a:ext cx="1676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Linear classifiers</a:t>
            </a:r>
            <a:endParaRPr lang="ru-RU" sz="2800" dirty="0"/>
          </a:p>
        </p:txBody>
      </p:sp>
      <p:cxnSp>
        <p:nvCxnSpPr>
          <p:cNvPr id="15" name="Прямая со стрелкой 14"/>
          <p:cNvCxnSpPr/>
          <p:nvPr/>
        </p:nvCxnSpPr>
        <p:spPr>
          <a:xfrm flipH="1">
            <a:off x="6096000" y="3501974"/>
            <a:ext cx="3247072" cy="26574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3" idx="1"/>
          </p:cNvCxnSpPr>
          <p:nvPr/>
        </p:nvCxnSpPr>
        <p:spPr>
          <a:xfrm flipH="1">
            <a:off x="6315076" y="3501975"/>
            <a:ext cx="3027996" cy="144150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6" idx="3"/>
          </p:cNvCxnSpPr>
          <p:nvPr/>
        </p:nvCxnSpPr>
        <p:spPr>
          <a:xfrm>
            <a:off x="2725763" y="3506108"/>
            <a:ext cx="2798737" cy="716617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H="1">
            <a:off x="7191376" y="3501973"/>
            <a:ext cx="2151696" cy="1832027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60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Softmax Classifier </a:t>
            </a:r>
            <a:r>
              <a:rPr lang="en-US" smtClean="0"/>
              <a:t>(Multinomial Logistic Regression)</a:t>
            </a:r>
            <a:endParaRPr lang="ru-RU" dirty="0"/>
          </a:p>
        </p:txBody>
      </p:sp>
      <p:pic>
        <p:nvPicPr>
          <p:cNvPr id="6" name="Picture 4025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463" y="4163441"/>
            <a:ext cx="24612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/>
              <a:t>cat</a:t>
            </a:r>
            <a:r>
              <a:rPr lang="ru-RU" sz="3200" dirty="0" smtClean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3.2</a:t>
            </a:r>
            <a:endParaRPr lang="en-US" sz="3200" b="1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43264" y="5920968"/>
            <a:ext cx="3348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unnormalized</a:t>
            </a:r>
            <a:r>
              <a:rPr lang="en-US" sz="2000" dirty="0">
                <a:solidFill>
                  <a:srgbClr val="0000FF"/>
                </a:solidFill>
              </a:rPr>
              <a:t> log probabilities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4842145" y="1690688"/>
                <a:ext cx="2375522" cy="963982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145" y="1690688"/>
                <a:ext cx="2375522" cy="963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7675604" y="3609110"/>
                <a:ext cx="88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= 0</a:t>
                </a:r>
                <a:endParaRPr lang="ru-RU" sz="24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604" y="3609110"/>
                <a:ext cx="884538" cy="461665"/>
              </a:xfrm>
              <a:prstGeom prst="rect">
                <a:avLst/>
              </a:prstGeom>
              <a:blipFill>
                <a:blip r:embed="rId4"/>
                <a:stretch>
                  <a:fillRect l="-2069" t="-10526" r="-9655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1612808" y="4141062"/>
            <a:ext cx="1009650" cy="1592039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887622" y="3639888"/>
            <a:ext cx="2976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unnormalized</a:t>
            </a:r>
            <a:r>
              <a:rPr lang="en-US" sz="2000" dirty="0">
                <a:solidFill>
                  <a:srgbClr val="FF0000"/>
                </a:solidFill>
              </a:rPr>
              <a:t> probabilities</a:t>
            </a:r>
            <a:endParaRPr lang="ru-RU" sz="20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3846172" y="4163441"/>
            <a:ext cx="1120106" cy="156966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/>
              <a:t>24.5</a:t>
            </a:r>
          </a:p>
          <a:p>
            <a:r>
              <a:rPr lang="en-US" sz="3200" dirty="0" smtClean="0"/>
              <a:t>164.0</a:t>
            </a:r>
          </a:p>
          <a:p>
            <a:r>
              <a:rPr lang="en-US" sz="3200" dirty="0" smtClean="0"/>
              <a:t>0.18</a:t>
            </a:r>
            <a:endParaRPr lang="en-US" sz="3200" b="1" dirty="0" smtClean="0"/>
          </a:p>
        </p:txBody>
      </p:sp>
      <p:cxnSp>
        <p:nvCxnSpPr>
          <p:cNvPr id="21" name="Прямая со стрелкой 20"/>
          <p:cNvCxnSpPr>
            <a:stCxn id="17" idx="3"/>
            <a:endCxn id="19" idx="1"/>
          </p:cNvCxnSpPr>
          <p:nvPr/>
        </p:nvCxnSpPr>
        <p:spPr>
          <a:xfrm>
            <a:off x="2622458" y="493708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2949392" y="4482024"/>
            <a:ext cx="628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exp</a:t>
            </a:r>
            <a:endParaRPr lang="ru-RU" sz="2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4985665" y="447088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MT"/>
              </a:rPr>
              <a:t>normalize</a:t>
            </a:r>
            <a:endParaRPr lang="ru-RU" dirty="0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4966278" y="492589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6189992" y="4141062"/>
            <a:ext cx="1120106" cy="156966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CC0099"/>
                </a:solidFill>
              </a:rPr>
              <a:t>0.13</a:t>
            </a:r>
          </a:p>
          <a:p>
            <a:r>
              <a:rPr lang="en-US" sz="3200" dirty="0" smtClean="0"/>
              <a:t>0.87</a:t>
            </a:r>
          </a:p>
          <a:p>
            <a:r>
              <a:rPr lang="en-US" sz="3200" dirty="0" smtClean="0"/>
              <a:t>0.00</a:t>
            </a:r>
            <a:endParaRPr lang="en-US" sz="3200" b="1" dirty="0" smtClean="0"/>
          </a:p>
        </p:txBody>
      </p:sp>
      <p:sp>
        <p:nvSpPr>
          <p:cNvPr id="26" name="Прямоугольник 25"/>
          <p:cNvSpPr/>
          <p:nvPr/>
        </p:nvSpPr>
        <p:spPr>
          <a:xfrm>
            <a:off x="5880370" y="5877899"/>
            <a:ext cx="1741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probabilities</a:t>
            </a: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621424" y="4163441"/>
            <a:ext cx="35413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>
                <a:solidFill>
                  <a:srgbClr val="CC0099"/>
                </a:solidFill>
              </a:rPr>
              <a:t>L</a:t>
            </a:r>
            <a:r>
              <a:rPr lang="en-US" sz="3200" i="1" baseline="-25000" dirty="0" smtClean="0">
                <a:solidFill>
                  <a:srgbClr val="CC0099"/>
                </a:solidFill>
              </a:rPr>
              <a:t>i</a:t>
            </a:r>
            <a:r>
              <a:rPr lang="en-US" sz="3200" dirty="0" smtClean="0">
                <a:solidFill>
                  <a:srgbClr val="CC0099"/>
                </a:solidFill>
              </a:rPr>
              <a:t> </a:t>
            </a:r>
            <a:r>
              <a:rPr lang="en-US" sz="3200" dirty="0">
                <a:solidFill>
                  <a:srgbClr val="CC0099"/>
                </a:solidFill>
              </a:rPr>
              <a:t>= -log(0.13</a:t>
            </a:r>
            <a:r>
              <a:rPr lang="en-US" sz="3200" dirty="0" smtClean="0">
                <a:solidFill>
                  <a:srgbClr val="CC0099"/>
                </a:solidFill>
              </a:rPr>
              <a:t>) = 0.89</a:t>
            </a:r>
            <a:endParaRPr lang="ru-RU" sz="3200" dirty="0">
              <a:solidFill>
                <a:srgbClr val="CC0099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521568" y="1468651"/>
            <a:ext cx="41751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Q: What is the possible </a:t>
            </a:r>
            <a:r>
              <a:rPr lang="en-US" sz="3200" dirty="0" smtClean="0">
                <a:solidFill>
                  <a:srgbClr val="0000FF"/>
                </a:solidFill>
              </a:rPr>
              <a:t>min/max loss </a:t>
            </a:r>
            <a:r>
              <a:rPr lang="en-US" sz="3200" i="1" dirty="0" smtClean="0">
                <a:solidFill>
                  <a:srgbClr val="0000FF"/>
                </a:solidFill>
              </a:rPr>
              <a:t>L</a:t>
            </a:r>
            <a:r>
              <a:rPr lang="en-US" sz="3200" i="1" baseline="-25000" dirty="0" smtClean="0">
                <a:solidFill>
                  <a:srgbClr val="0000FF"/>
                </a:solidFill>
              </a:rPr>
              <a:t>i</a:t>
            </a:r>
            <a:r>
              <a:rPr lang="en-US" sz="3200" dirty="0">
                <a:solidFill>
                  <a:srgbClr val="0000FF"/>
                </a:solidFill>
              </a:rPr>
              <a:t>?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06362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Softmax Classifier </a:t>
            </a:r>
            <a:r>
              <a:rPr lang="en-US" smtClean="0"/>
              <a:t>(Multinomial Logistic Regression)</a:t>
            </a:r>
            <a:endParaRPr lang="ru-RU" dirty="0"/>
          </a:p>
        </p:txBody>
      </p:sp>
      <p:pic>
        <p:nvPicPr>
          <p:cNvPr id="6" name="Picture 4025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02463" y="4163441"/>
            <a:ext cx="24612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/>
              <a:t>cat</a:t>
            </a:r>
            <a:r>
              <a:rPr lang="ru-RU" sz="3200" dirty="0" smtClean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3.2</a:t>
            </a:r>
            <a:endParaRPr lang="en-US" sz="3200" b="1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443264" y="5920968"/>
            <a:ext cx="3348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unnormalized</a:t>
            </a:r>
            <a:r>
              <a:rPr lang="en-US" sz="2000" dirty="0">
                <a:solidFill>
                  <a:srgbClr val="0000FF"/>
                </a:solidFill>
              </a:rPr>
              <a:t> log probabilities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4842145" y="1690688"/>
                <a:ext cx="2375522" cy="963982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145" y="1690688"/>
                <a:ext cx="2375522" cy="963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7675604" y="3609110"/>
                <a:ext cx="88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= 0</a:t>
                </a:r>
                <a:endParaRPr lang="ru-RU" sz="24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604" y="3609110"/>
                <a:ext cx="884538" cy="461665"/>
              </a:xfrm>
              <a:prstGeom prst="rect">
                <a:avLst/>
              </a:prstGeom>
              <a:blipFill>
                <a:blip r:embed="rId4"/>
                <a:stretch>
                  <a:fillRect l="-2069" t="-10526" r="-9655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1612808" y="4141062"/>
            <a:ext cx="1009650" cy="1592039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887622" y="3639888"/>
            <a:ext cx="2976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unnormalized</a:t>
            </a:r>
            <a:r>
              <a:rPr lang="en-US" sz="2000" dirty="0">
                <a:solidFill>
                  <a:srgbClr val="FF0000"/>
                </a:solidFill>
              </a:rPr>
              <a:t> probabilities</a:t>
            </a:r>
            <a:endParaRPr lang="ru-RU" sz="20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3846172" y="4163441"/>
            <a:ext cx="1120106" cy="156966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/>
              <a:t>24.5</a:t>
            </a:r>
          </a:p>
          <a:p>
            <a:r>
              <a:rPr lang="en-US" sz="3200" dirty="0" smtClean="0"/>
              <a:t>164.0</a:t>
            </a:r>
          </a:p>
          <a:p>
            <a:r>
              <a:rPr lang="en-US" sz="3200" dirty="0" smtClean="0"/>
              <a:t>0.18</a:t>
            </a:r>
            <a:endParaRPr lang="en-US" sz="3200" b="1" dirty="0" smtClean="0"/>
          </a:p>
        </p:txBody>
      </p:sp>
      <p:cxnSp>
        <p:nvCxnSpPr>
          <p:cNvPr id="21" name="Прямая со стрелкой 20"/>
          <p:cNvCxnSpPr>
            <a:stCxn id="17" idx="3"/>
            <a:endCxn id="19" idx="1"/>
          </p:cNvCxnSpPr>
          <p:nvPr/>
        </p:nvCxnSpPr>
        <p:spPr>
          <a:xfrm>
            <a:off x="2622458" y="493708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2949392" y="4482024"/>
            <a:ext cx="628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exp</a:t>
            </a:r>
            <a:endParaRPr lang="ru-RU" sz="2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4985665" y="447088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MT"/>
              </a:rPr>
              <a:t>normalize</a:t>
            </a:r>
            <a:endParaRPr lang="ru-RU" dirty="0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4966278" y="492589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6189992" y="4141062"/>
            <a:ext cx="1120106" cy="156966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CC0099"/>
                </a:solidFill>
              </a:rPr>
              <a:t>0.13</a:t>
            </a:r>
          </a:p>
          <a:p>
            <a:r>
              <a:rPr lang="en-US" sz="3200" dirty="0" smtClean="0"/>
              <a:t>0.87</a:t>
            </a:r>
          </a:p>
          <a:p>
            <a:r>
              <a:rPr lang="en-US" sz="3200" dirty="0" smtClean="0"/>
              <a:t>0.001</a:t>
            </a:r>
            <a:endParaRPr lang="en-US" sz="3200" b="1" dirty="0" smtClean="0"/>
          </a:p>
        </p:txBody>
      </p:sp>
      <p:sp>
        <p:nvSpPr>
          <p:cNvPr id="26" name="Прямоугольник 25"/>
          <p:cNvSpPr/>
          <p:nvPr/>
        </p:nvSpPr>
        <p:spPr>
          <a:xfrm>
            <a:off x="5880370" y="5877899"/>
            <a:ext cx="1741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probabilities</a:t>
            </a: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621424" y="4163441"/>
            <a:ext cx="35413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>
                <a:solidFill>
                  <a:srgbClr val="CC0099"/>
                </a:solidFill>
              </a:rPr>
              <a:t>L</a:t>
            </a:r>
            <a:r>
              <a:rPr lang="en-US" sz="3200" i="1" baseline="-25000" dirty="0" smtClean="0">
                <a:solidFill>
                  <a:srgbClr val="CC0099"/>
                </a:solidFill>
              </a:rPr>
              <a:t>i</a:t>
            </a:r>
            <a:r>
              <a:rPr lang="en-US" sz="3200" dirty="0" smtClean="0">
                <a:solidFill>
                  <a:srgbClr val="CC0099"/>
                </a:solidFill>
              </a:rPr>
              <a:t> </a:t>
            </a:r>
            <a:r>
              <a:rPr lang="en-US" sz="3200" dirty="0">
                <a:solidFill>
                  <a:srgbClr val="CC0099"/>
                </a:solidFill>
              </a:rPr>
              <a:t>= -log(0.13</a:t>
            </a:r>
            <a:r>
              <a:rPr lang="en-US" sz="3200" dirty="0" smtClean="0">
                <a:solidFill>
                  <a:srgbClr val="CC0099"/>
                </a:solidFill>
              </a:rPr>
              <a:t>) = 0.89</a:t>
            </a:r>
            <a:endParaRPr lang="ru-RU" sz="3200" dirty="0">
              <a:solidFill>
                <a:srgbClr val="CC0099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521568" y="1478176"/>
            <a:ext cx="417513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Q2: Usually at</a:t>
            </a:r>
          </a:p>
          <a:p>
            <a:r>
              <a:rPr lang="en-US" sz="3200" dirty="0">
                <a:solidFill>
                  <a:srgbClr val="0000FF"/>
                </a:solidFill>
              </a:rPr>
              <a:t>initialization W is small</a:t>
            </a:r>
          </a:p>
          <a:p>
            <a:r>
              <a:rPr lang="en-US" sz="3200" dirty="0">
                <a:solidFill>
                  <a:srgbClr val="0000FF"/>
                </a:solidFill>
              </a:rPr>
              <a:t>so all s ≈ 0.</a:t>
            </a:r>
          </a:p>
          <a:p>
            <a:r>
              <a:rPr lang="en-US" sz="3200" dirty="0">
                <a:solidFill>
                  <a:srgbClr val="0000FF"/>
                </a:solidFill>
              </a:rPr>
              <a:t>What is the loss?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16964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Cross-entropy </a:t>
            </a:r>
            <a:r>
              <a:rPr lang="en-US" b="1" dirty="0" smtClean="0"/>
              <a:t>loss (</a:t>
            </a:r>
            <a:r>
              <a:rPr lang="en-US" b="1" dirty="0" err="1" smtClean="0"/>
              <a:t>softmax</a:t>
            </a:r>
            <a:r>
              <a:rPr lang="en-US" b="1" dirty="0" smtClean="0"/>
              <a:t> loss)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836629"/>
            <a:ext cx="5991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Kullback</a:t>
            </a:r>
            <a:r>
              <a:rPr lang="en-US" sz="2400" dirty="0"/>
              <a:t>–</a:t>
            </a:r>
            <a:r>
              <a:rPr lang="en-US" sz="2400" dirty="0" err="1"/>
              <a:t>Leibler</a:t>
            </a:r>
            <a:r>
              <a:rPr lang="en-US" sz="2400" dirty="0"/>
              <a:t> </a:t>
            </a:r>
            <a:r>
              <a:rPr lang="en-US" sz="2400" dirty="0" smtClean="0"/>
              <a:t>divergence – </a:t>
            </a:r>
            <a:r>
              <a:rPr lang="en-US" sz="2400" b="1" dirty="0" smtClean="0"/>
              <a:t>nonsymmetrical</a:t>
            </a:r>
            <a:r>
              <a:rPr lang="en-US" sz="2400" dirty="0" smtClean="0"/>
              <a:t> distance </a:t>
            </a:r>
            <a:r>
              <a:rPr lang="en-US" sz="2400" dirty="0"/>
              <a:t>between two probability distribution </a:t>
            </a:r>
            <a:r>
              <a:rPr lang="en-US" sz="2400" i="1" dirty="0" smtClean="0"/>
              <a:t>P</a:t>
            </a:r>
            <a:r>
              <a:rPr lang="en-US" sz="2400" dirty="0" smtClean="0"/>
              <a:t> and </a:t>
            </a:r>
            <a:r>
              <a:rPr lang="en-US" sz="2400" i="1" dirty="0" smtClean="0"/>
              <a:t>Q</a:t>
            </a:r>
            <a:endParaRPr lang="ru-RU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838200" y="3065533"/>
                <a:ext cx="10934700" cy="844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000" i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ru-RU" sz="2000" i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65533"/>
                <a:ext cx="10934700" cy="8445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078"/>
          <p:cNvSpPr/>
          <p:nvPr/>
        </p:nvSpPr>
        <p:spPr>
          <a:xfrm>
            <a:off x="4510455" y="3938635"/>
            <a:ext cx="1767254" cy="425450"/>
          </a:xfrm>
          <a:custGeom>
            <a:avLst/>
            <a:gdLst/>
            <a:ahLst/>
            <a:cxnLst/>
            <a:rect l="0" t="0" r="0" b="0"/>
            <a:pathLst>
              <a:path w="3048000" h="425700">
                <a:moveTo>
                  <a:pt x="3048000" y="0"/>
                </a:moveTo>
                <a:lnTo>
                  <a:pt x="3048000" y="0"/>
                </a:lnTo>
                <a:cubicBezTo>
                  <a:pt x="3048000" y="117554"/>
                  <a:pt x="2971296" y="212850"/>
                  <a:pt x="2876677" y="212850"/>
                </a:cubicBezTo>
                <a:lnTo>
                  <a:pt x="1269975" y="212850"/>
                </a:lnTo>
                <a:cubicBezTo>
                  <a:pt x="1175355" y="212850"/>
                  <a:pt x="1098652" y="308146"/>
                  <a:pt x="1098652" y="425700"/>
                </a:cubicBezTo>
                <a:lnTo>
                  <a:pt x="1098652" y="425700"/>
                </a:lnTo>
                <a:cubicBezTo>
                  <a:pt x="1098652" y="308146"/>
                  <a:pt x="1021948" y="212850"/>
                  <a:pt x="927329" y="212850"/>
                </a:cubicBezTo>
                <a:lnTo>
                  <a:pt x="171323" y="212850"/>
                </a:lnTo>
                <a:cubicBezTo>
                  <a:pt x="76704" y="212850"/>
                  <a:pt x="0" y="117554"/>
                  <a:pt x="0" y="0"/>
                </a:cubicBezTo>
              </a:path>
            </a:pathLst>
          </a:custGeom>
          <a:ln w="19050" cap="flat">
            <a:round/>
          </a:ln>
        </p:spPr>
        <p:style>
          <a:lnRef idx="1">
            <a:srgbClr val="595959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125332" y="4411803"/>
            <a:ext cx="19786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 smtClean="0"/>
              <a:t>H(P) </a:t>
            </a:r>
            <a:r>
              <a:rPr lang="en-US" sz="2000" dirty="0" smtClean="0"/>
              <a:t>entropy of </a:t>
            </a:r>
            <a:r>
              <a:rPr lang="en-US" sz="2000" i="1" dirty="0" smtClean="0"/>
              <a:t>P</a:t>
            </a:r>
            <a:endParaRPr lang="ru-RU" sz="2000" b="1" i="1" dirty="0"/>
          </a:p>
        </p:txBody>
      </p:sp>
      <p:sp>
        <p:nvSpPr>
          <p:cNvPr id="11" name="Shape 2078"/>
          <p:cNvSpPr/>
          <p:nvPr/>
        </p:nvSpPr>
        <p:spPr>
          <a:xfrm>
            <a:off x="6559062" y="3910060"/>
            <a:ext cx="1740876" cy="425450"/>
          </a:xfrm>
          <a:custGeom>
            <a:avLst/>
            <a:gdLst/>
            <a:ahLst/>
            <a:cxnLst/>
            <a:rect l="0" t="0" r="0" b="0"/>
            <a:pathLst>
              <a:path w="3048000" h="425700">
                <a:moveTo>
                  <a:pt x="3048000" y="0"/>
                </a:moveTo>
                <a:lnTo>
                  <a:pt x="3048000" y="0"/>
                </a:lnTo>
                <a:cubicBezTo>
                  <a:pt x="3048000" y="117554"/>
                  <a:pt x="2971296" y="212850"/>
                  <a:pt x="2876677" y="212850"/>
                </a:cubicBezTo>
                <a:lnTo>
                  <a:pt x="1269975" y="212850"/>
                </a:lnTo>
                <a:cubicBezTo>
                  <a:pt x="1175355" y="212850"/>
                  <a:pt x="1098652" y="308146"/>
                  <a:pt x="1098652" y="425700"/>
                </a:cubicBezTo>
                <a:lnTo>
                  <a:pt x="1098652" y="425700"/>
                </a:lnTo>
                <a:cubicBezTo>
                  <a:pt x="1098652" y="308146"/>
                  <a:pt x="1021948" y="212850"/>
                  <a:pt x="927329" y="212850"/>
                </a:cubicBezTo>
                <a:lnTo>
                  <a:pt x="171323" y="212850"/>
                </a:lnTo>
                <a:cubicBezTo>
                  <a:pt x="76704" y="212850"/>
                  <a:pt x="0" y="117554"/>
                  <a:pt x="0" y="0"/>
                </a:cubicBezTo>
              </a:path>
            </a:pathLst>
          </a:custGeom>
          <a:ln w="19050" cap="flat">
            <a:round/>
          </a:ln>
        </p:spPr>
        <p:style>
          <a:lnRef idx="1">
            <a:srgbClr val="595959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210300" y="4411803"/>
            <a:ext cx="3542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/>
              <a:t>H(P, </a:t>
            </a:r>
            <a:r>
              <a:rPr lang="en-US" sz="2000" b="1" i="1" dirty="0" smtClean="0"/>
              <a:t>Q) </a:t>
            </a:r>
            <a:r>
              <a:rPr lang="en-US" sz="2000" dirty="0" smtClean="0"/>
              <a:t>cross-entropy </a:t>
            </a:r>
            <a:r>
              <a:rPr lang="en-US" sz="2000" dirty="0"/>
              <a:t>of </a:t>
            </a:r>
            <a:r>
              <a:rPr lang="en-US" sz="2000" i="1" dirty="0"/>
              <a:t>P</a:t>
            </a:r>
            <a:r>
              <a:rPr lang="en-US" sz="2000" dirty="0"/>
              <a:t> and </a:t>
            </a:r>
            <a:r>
              <a:rPr lang="en-US" sz="2000" i="1" dirty="0" smtClean="0"/>
              <a:t>Q</a:t>
            </a:r>
            <a:endParaRPr lang="ru-RU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838200" y="4912066"/>
                <a:ext cx="1105779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Image classification: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4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 smtClean="0"/>
                  <a:t> </a:t>
                </a:r>
                <a:r>
                  <a:rPr lang="en-US" sz="2400" i="1" dirty="0"/>
                  <a:t>– </a:t>
                </a:r>
                <a:r>
                  <a:rPr lang="en-US" sz="2400" dirty="0"/>
                  <a:t>“true” </a:t>
                </a:r>
                <a:r>
                  <a:rPr lang="en-US" sz="2400" dirty="0" smtClean="0"/>
                  <a:t>distribution of class probabilities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ru-RU" sz="24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i="1" dirty="0" smtClean="0"/>
                  <a:t>– </a:t>
                </a:r>
                <a:r>
                  <a:rPr lang="en-US" sz="2400" dirty="0" smtClean="0"/>
                  <a:t>estimated </a:t>
                </a:r>
                <a:r>
                  <a:rPr lang="en-US" sz="2400" dirty="0"/>
                  <a:t>class probabilities, </a:t>
                </a:r>
                <a:r>
                  <a:rPr lang="en-US" sz="2400" dirty="0" err="1" smtClean="0"/>
                  <a:t>softmax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output of classifier</a:t>
                </a:r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12066"/>
                <a:ext cx="11057792" cy="1200329"/>
              </a:xfrm>
              <a:prstGeom prst="rect">
                <a:avLst/>
              </a:prstGeom>
              <a:blipFill>
                <a:blip r:embed="rId4"/>
                <a:stretch>
                  <a:fillRect l="-883" t="-4061" b="-106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0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Cross-entropy </a:t>
            </a:r>
            <a:r>
              <a:rPr lang="en-US" b="1" dirty="0"/>
              <a:t>loss (</a:t>
            </a:r>
            <a:r>
              <a:rPr lang="en-US" b="1" dirty="0" err="1"/>
              <a:t>softmax</a:t>
            </a:r>
            <a:r>
              <a:rPr lang="en-US" b="1" dirty="0"/>
              <a:t> loss)</a:t>
            </a:r>
            <a:endParaRPr lang="ru-RU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836629"/>
            <a:ext cx="5991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Want to minimize </a:t>
            </a:r>
            <a:r>
              <a:rPr lang="en-US" sz="2400" dirty="0" err="1" smtClean="0"/>
              <a:t>Kullback</a:t>
            </a:r>
            <a:r>
              <a:rPr lang="en-US" sz="2400" dirty="0" smtClean="0"/>
              <a:t>–</a:t>
            </a:r>
            <a:r>
              <a:rPr lang="en-US" sz="2400" dirty="0" err="1" smtClean="0"/>
              <a:t>Leibler</a:t>
            </a:r>
            <a:r>
              <a:rPr lang="en-US" sz="2400" dirty="0" smtClean="0"/>
              <a:t> divergence</a:t>
            </a:r>
            <a:endParaRPr lang="ru-RU" sz="2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838200" y="2436883"/>
                <a:ext cx="7858125" cy="839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ru-RU" sz="2000">
                          <a:latin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ru-RU" sz="2000">
                          <a:latin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ru-RU" sz="20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ru-RU" sz="20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36883"/>
                <a:ext cx="7858125" cy="8392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hape 2078"/>
          <p:cNvSpPr/>
          <p:nvPr/>
        </p:nvSpPr>
        <p:spPr>
          <a:xfrm>
            <a:off x="2362200" y="3309985"/>
            <a:ext cx="2587869" cy="425450"/>
          </a:xfrm>
          <a:custGeom>
            <a:avLst/>
            <a:gdLst/>
            <a:ahLst/>
            <a:cxnLst/>
            <a:rect l="0" t="0" r="0" b="0"/>
            <a:pathLst>
              <a:path w="3048000" h="425700">
                <a:moveTo>
                  <a:pt x="3048000" y="0"/>
                </a:moveTo>
                <a:lnTo>
                  <a:pt x="3048000" y="0"/>
                </a:lnTo>
                <a:cubicBezTo>
                  <a:pt x="3048000" y="117554"/>
                  <a:pt x="2971296" y="212850"/>
                  <a:pt x="2876677" y="212850"/>
                </a:cubicBezTo>
                <a:lnTo>
                  <a:pt x="1269975" y="212850"/>
                </a:lnTo>
                <a:cubicBezTo>
                  <a:pt x="1175355" y="212850"/>
                  <a:pt x="1098652" y="308146"/>
                  <a:pt x="1098652" y="425700"/>
                </a:cubicBezTo>
                <a:lnTo>
                  <a:pt x="1098652" y="425700"/>
                </a:lnTo>
                <a:cubicBezTo>
                  <a:pt x="1098652" y="308146"/>
                  <a:pt x="1021948" y="212850"/>
                  <a:pt x="927329" y="212850"/>
                </a:cubicBezTo>
                <a:lnTo>
                  <a:pt x="171323" y="212850"/>
                </a:lnTo>
                <a:cubicBezTo>
                  <a:pt x="76704" y="212850"/>
                  <a:pt x="0" y="117554"/>
                  <a:pt x="0" y="0"/>
                </a:cubicBezTo>
              </a:path>
            </a:pathLst>
          </a:custGeom>
          <a:ln w="19050" cap="flat">
            <a:round/>
          </a:ln>
        </p:spPr>
        <p:style>
          <a:lnRef idx="1">
            <a:srgbClr val="595959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738191" y="3818731"/>
            <a:ext cx="1095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constant</a:t>
            </a:r>
            <a:endParaRPr lang="ru-RU" sz="2000" dirty="0"/>
          </a:p>
        </p:txBody>
      </p:sp>
      <p:sp>
        <p:nvSpPr>
          <p:cNvPr id="11" name="Shape 2078"/>
          <p:cNvSpPr/>
          <p:nvPr/>
        </p:nvSpPr>
        <p:spPr>
          <a:xfrm>
            <a:off x="5260730" y="3336900"/>
            <a:ext cx="2564423" cy="425450"/>
          </a:xfrm>
          <a:custGeom>
            <a:avLst/>
            <a:gdLst/>
            <a:ahLst/>
            <a:cxnLst/>
            <a:rect l="0" t="0" r="0" b="0"/>
            <a:pathLst>
              <a:path w="3048000" h="425700">
                <a:moveTo>
                  <a:pt x="3048000" y="0"/>
                </a:moveTo>
                <a:lnTo>
                  <a:pt x="3048000" y="0"/>
                </a:lnTo>
                <a:cubicBezTo>
                  <a:pt x="3048000" y="117554"/>
                  <a:pt x="2971296" y="212850"/>
                  <a:pt x="2876677" y="212850"/>
                </a:cubicBezTo>
                <a:lnTo>
                  <a:pt x="1269975" y="212850"/>
                </a:lnTo>
                <a:cubicBezTo>
                  <a:pt x="1175355" y="212850"/>
                  <a:pt x="1098652" y="308146"/>
                  <a:pt x="1098652" y="425700"/>
                </a:cubicBezTo>
                <a:lnTo>
                  <a:pt x="1098652" y="425700"/>
                </a:lnTo>
                <a:cubicBezTo>
                  <a:pt x="1098652" y="308146"/>
                  <a:pt x="1021948" y="212850"/>
                  <a:pt x="927329" y="212850"/>
                </a:cubicBezTo>
                <a:lnTo>
                  <a:pt x="171323" y="212850"/>
                </a:lnTo>
                <a:cubicBezTo>
                  <a:pt x="76704" y="212850"/>
                  <a:pt x="0" y="117554"/>
                  <a:pt x="0" y="0"/>
                </a:cubicBezTo>
              </a:path>
            </a:pathLst>
          </a:custGeom>
          <a:ln w="19050" cap="flat">
            <a:round/>
          </a:ln>
        </p:spPr>
        <p:style>
          <a:lnRef idx="1">
            <a:srgbClr val="595959"/>
          </a:lnRef>
          <a:fillRef idx="0">
            <a:srgbClr val="000000">
              <a:alpha val="0"/>
            </a:srgbClr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5058171" y="3862238"/>
            <a:ext cx="3542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/>
              <a:t>H(P, Q) </a:t>
            </a:r>
            <a:r>
              <a:rPr lang="en-US" sz="2000" dirty="0" smtClean="0"/>
              <a:t>cross-entropy </a:t>
            </a:r>
            <a:r>
              <a:rPr lang="en-US" sz="2000" dirty="0"/>
              <a:t>of </a:t>
            </a:r>
            <a:r>
              <a:rPr lang="en-US" sz="2000" i="1" dirty="0"/>
              <a:t>P</a:t>
            </a:r>
            <a:r>
              <a:rPr lang="en-US" sz="2000" dirty="0"/>
              <a:t> and </a:t>
            </a:r>
            <a:r>
              <a:rPr lang="en-US" sz="2000" i="1" dirty="0" smtClean="0"/>
              <a:t>Q</a:t>
            </a:r>
            <a:endParaRPr lang="ru-RU" sz="2000" b="1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838199" y="4302138"/>
            <a:ext cx="75914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minimizing </a:t>
            </a:r>
            <a:r>
              <a:rPr lang="en-US" sz="2400" dirty="0" err="1"/>
              <a:t>Kullback</a:t>
            </a:r>
            <a:r>
              <a:rPr lang="en-US" sz="2400" dirty="0"/>
              <a:t>–</a:t>
            </a:r>
            <a:r>
              <a:rPr lang="en-US" sz="2400" dirty="0" err="1"/>
              <a:t>Leibler</a:t>
            </a:r>
            <a:r>
              <a:rPr lang="en-US" sz="2400" dirty="0"/>
              <a:t> divergence is equivalent to minimizing cross-entropy of </a:t>
            </a:r>
            <a:r>
              <a:rPr lang="en-US" sz="2400" i="1" dirty="0"/>
              <a:t>P</a:t>
            </a:r>
            <a:r>
              <a:rPr lang="en-US" sz="2400" dirty="0"/>
              <a:t> and </a:t>
            </a:r>
            <a:r>
              <a:rPr lang="en-US" sz="2400" i="1" dirty="0" smtClean="0"/>
              <a:t>Q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202307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Cross-entropy </a:t>
            </a:r>
            <a:r>
              <a:rPr lang="en-US" b="1" dirty="0"/>
              <a:t>loss (</a:t>
            </a:r>
            <a:r>
              <a:rPr lang="en-US" b="1" dirty="0" err="1"/>
              <a:t>softmax</a:t>
            </a:r>
            <a:r>
              <a:rPr lang="en-US" b="1" dirty="0"/>
              <a:t> loss)</a:t>
            </a:r>
            <a:endParaRPr lang="ru-RU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/>
              <p:cNvSpPr/>
              <p:nvPr/>
            </p:nvSpPr>
            <p:spPr>
              <a:xfrm>
                <a:off x="838200" y="1836629"/>
                <a:ext cx="66968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Want to minimize cross entropy </a:t>
                </a:r>
                <a:r>
                  <a:rPr lang="en-US" sz="2400" dirty="0" smtClean="0"/>
                  <a:t>loss for an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i="1" dirty="0"/>
              </a:p>
            </p:txBody>
          </p:sp>
        </mc:Choice>
        <mc:Fallback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629"/>
                <a:ext cx="6696808" cy="461665"/>
              </a:xfrm>
              <a:prstGeom prst="rect">
                <a:avLst/>
              </a:prstGeom>
              <a:blipFill>
                <a:blip r:embed="rId2"/>
                <a:stretch>
                  <a:fillRect l="-1457" t="-105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Прямоугольник 13"/>
              <p:cNvSpPr/>
              <p:nvPr/>
            </p:nvSpPr>
            <p:spPr>
              <a:xfrm>
                <a:off x="7658100" y="1836629"/>
                <a:ext cx="3833446" cy="46166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ru-RU" sz="24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ru-RU" sz="24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00" y="1836629"/>
                <a:ext cx="3833446" cy="461665"/>
              </a:xfrm>
              <a:prstGeom prst="rect">
                <a:avLst/>
              </a:prstGeom>
              <a:blipFill>
                <a:blip r:embed="rId3"/>
                <a:stretch>
                  <a:fillRect l="-158" t="-2564" b="-15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/>
              <p:cNvSpPr/>
              <p:nvPr/>
            </p:nvSpPr>
            <p:spPr>
              <a:xfrm>
                <a:off x="2324099" y="3680818"/>
                <a:ext cx="34290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=[0, …1,…0]</m:t>
                      </m:r>
                    </m:oMath>
                  </m:oMathPara>
                </a14:m>
                <a:endParaRPr lang="ru-RU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099" y="3680818"/>
                <a:ext cx="3429001" cy="461665"/>
              </a:xfrm>
              <a:prstGeom prst="rect">
                <a:avLst/>
              </a:prstGeom>
              <a:blipFill>
                <a:blip r:embed="rId4"/>
                <a:stretch>
                  <a:fillRect l="-355"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838198" y="2635961"/>
            <a:ext cx="68198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If image labeled with single class </a:t>
            </a:r>
            <a:r>
              <a:rPr lang="en-US" sz="2400" i="1" dirty="0" err="1" smtClean="0"/>
              <a:t>y</a:t>
            </a:r>
            <a:r>
              <a:rPr lang="en-US" sz="2400" i="1" baseline="-25000" dirty="0" err="1" smtClean="0"/>
              <a:t>i</a:t>
            </a:r>
            <a:r>
              <a:rPr lang="en-US" sz="2400" dirty="0" smtClean="0"/>
              <a:t> then</a:t>
            </a:r>
            <a:endParaRPr lang="ru-RU" sz="24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3075891" y="4378441"/>
            <a:ext cx="3171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single 1 at </a:t>
            </a:r>
            <a:r>
              <a:rPr lang="en-US" sz="2400" i="1" dirty="0" err="1" smtClean="0"/>
              <a:t>y</a:t>
            </a:r>
            <a:r>
              <a:rPr lang="en-US" sz="2400" i="1" baseline="-25000" dirty="0" err="1" smtClean="0"/>
              <a:t>i</a:t>
            </a:r>
            <a:r>
              <a:rPr lang="en-US" sz="2400" dirty="0" err="1" smtClean="0"/>
              <a:t>-th</a:t>
            </a:r>
            <a:r>
              <a:rPr lang="en-US" sz="2400" dirty="0" smtClean="0"/>
              <a:t> position</a:t>
            </a:r>
            <a:endParaRPr lang="ru-RU" sz="2400" dirty="0"/>
          </a:p>
        </p:txBody>
      </p:sp>
      <p:cxnSp>
        <p:nvCxnSpPr>
          <p:cNvPr id="8" name="Прямая со стрелкой 7"/>
          <p:cNvCxnSpPr/>
          <p:nvPr/>
        </p:nvCxnSpPr>
        <p:spPr>
          <a:xfrm flipV="1">
            <a:off x="4648200" y="4142483"/>
            <a:ext cx="2931" cy="29481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2324098" y="3216218"/>
            <a:ext cx="39228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one-hot label encoding</a:t>
            </a:r>
            <a:endParaRPr lang="ru-RU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Прямоугольник 19"/>
              <p:cNvSpPr/>
              <p:nvPr/>
            </p:nvSpPr>
            <p:spPr>
              <a:xfrm>
                <a:off x="6594232" y="3439625"/>
                <a:ext cx="2525756" cy="930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ru-RU" sz="24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232" y="3439625"/>
                <a:ext cx="2525756" cy="930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Прямоугольник 20"/>
              <p:cNvSpPr/>
              <p:nvPr/>
            </p:nvSpPr>
            <p:spPr>
              <a:xfrm>
                <a:off x="5035109" y="5624974"/>
                <a:ext cx="2622988" cy="96398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109" y="5624974"/>
                <a:ext cx="2622988" cy="9639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Стрелка вниз 22"/>
          <p:cNvSpPr/>
          <p:nvPr/>
        </p:nvSpPr>
        <p:spPr>
          <a:xfrm>
            <a:off x="5848350" y="5059180"/>
            <a:ext cx="745882" cy="427219"/>
          </a:xfrm>
          <a:prstGeom prst="downArrow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00FF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259391" y="3079742"/>
            <a:ext cx="3522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softmax</a:t>
            </a:r>
            <a:r>
              <a:rPr lang="en-US" sz="2400" dirty="0"/>
              <a:t> of classifier scores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7937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Cross-entropy </a:t>
            </a:r>
            <a:r>
              <a:rPr lang="en-US" b="1" dirty="0"/>
              <a:t>loss (</a:t>
            </a:r>
            <a:r>
              <a:rPr lang="en-US" b="1" dirty="0" err="1"/>
              <a:t>softmax</a:t>
            </a:r>
            <a:r>
              <a:rPr lang="en-US" b="1" dirty="0"/>
              <a:t> loss)</a:t>
            </a:r>
            <a:endParaRPr lang="ru-RU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838200" y="1836629"/>
                <a:ext cx="68198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Want to minimize cross entropy </a:t>
                </a:r>
                <a:r>
                  <a:rPr lang="en-US" sz="2400" dirty="0" smtClean="0"/>
                  <a:t>loss for an </a:t>
                </a:r>
                <a:r>
                  <a:rPr lang="en-US" sz="2400" dirty="0" smtClean="0"/>
                  <a:t>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400" i="1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36629"/>
                <a:ext cx="6819899" cy="461665"/>
              </a:xfrm>
              <a:prstGeom prst="rect">
                <a:avLst/>
              </a:prstGeom>
              <a:blipFill>
                <a:blip r:embed="rId2"/>
                <a:stretch>
                  <a:fillRect l="-1431" t="-105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7658100" y="1836629"/>
                <a:ext cx="3833446" cy="46166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ru-RU" sz="2400">
                          <a:latin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ru-RU" sz="240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ru-RU" sz="24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100" y="1836629"/>
                <a:ext cx="3833446" cy="461665"/>
              </a:xfrm>
              <a:prstGeom prst="rect">
                <a:avLst/>
              </a:prstGeom>
              <a:blipFill>
                <a:blip r:embed="rId3"/>
                <a:stretch>
                  <a:fillRect l="-158" t="-2564" b="-15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0256"/>
          <p:cNvPicPr/>
          <p:nvPr/>
        </p:nvPicPr>
        <p:blipFill>
          <a:blip r:embed="rId4"/>
          <a:stretch>
            <a:fillRect/>
          </a:stretch>
        </p:blipFill>
        <p:spPr>
          <a:xfrm>
            <a:off x="1371600" y="2423581"/>
            <a:ext cx="1492067" cy="1460920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402463" y="4163441"/>
            <a:ext cx="24612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/>
              <a:t>cat</a:t>
            </a:r>
            <a:r>
              <a:rPr lang="ru-RU" sz="3200" dirty="0" smtClean="0"/>
              <a:t>  </a:t>
            </a:r>
            <a:r>
              <a:rPr lang="en-US" sz="3200" dirty="0" smtClean="0"/>
              <a:t>  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   3.2</a:t>
            </a:r>
            <a:endParaRPr lang="en-US" sz="3200" dirty="0" smtClean="0"/>
          </a:p>
          <a:p>
            <a:r>
              <a:rPr lang="ru-RU" sz="3200" dirty="0" err="1" smtClean="0"/>
              <a:t>car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en-US" sz="3200" dirty="0" smtClean="0"/>
              <a:t>       </a:t>
            </a:r>
            <a:r>
              <a:rPr lang="ru-RU" sz="3200" dirty="0" smtClean="0"/>
              <a:t>5.1</a:t>
            </a:r>
            <a:endParaRPr lang="en-US" sz="3200" dirty="0" smtClean="0"/>
          </a:p>
          <a:p>
            <a:r>
              <a:rPr lang="ru-RU" sz="3200" dirty="0" err="1" smtClean="0"/>
              <a:t>frog</a:t>
            </a:r>
            <a:r>
              <a:rPr lang="ru-RU" sz="3200" dirty="0" smtClean="0"/>
              <a:t> </a:t>
            </a:r>
            <a:r>
              <a:rPr lang="en-US" sz="3200" dirty="0" smtClean="0"/>
              <a:t>     </a:t>
            </a:r>
            <a:r>
              <a:rPr lang="ru-RU" sz="3200" dirty="0" smtClean="0"/>
              <a:t>-1.7</a:t>
            </a:r>
            <a:endParaRPr lang="en-US" sz="32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5623147" y="2835631"/>
                <a:ext cx="2178484" cy="790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ru-RU" sz="20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47" y="2835631"/>
                <a:ext cx="2178484" cy="7904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3306476" y="2853674"/>
                <a:ext cx="252564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00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- ground truth probabilities</a:t>
                </a:r>
                <a:endParaRPr lang="ru-RU" sz="2000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476" y="2853674"/>
                <a:ext cx="2525644" cy="707886"/>
              </a:xfrm>
              <a:prstGeom prst="rect">
                <a:avLst/>
              </a:prstGeom>
              <a:blipFill>
                <a:blip r:embed="rId6"/>
                <a:stretch>
                  <a:fillRect l="-2410" t="-4310" b="-14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/>
          <p:cNvSpPr/>
          <p:nvPr/>
        </p:nvSpPr>
        <p:spPr>
          <a:xfrm>
            <a:off x="7801631" y="3027151"/>
            <a:ext cx="3111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- </a:t>
            </a:r>
            <a:r>
              <a:rPr lang="en-US" sz="2000" dirty="0" err="1" smtClean="0"/>
              <a:t>softmax</a:t>
            </a:r>
            <a:r>
              <a:rPr lang="en-US" sz="2000" dirty="0" smtClean="0"/>
              <a:t> of classifier scores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8109528" y="3671012"/>
                <a:ext cx="13268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4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528" y="3671012"/>
                <a:ext cx="1326838" cy="461665"/>
              </a:xfrm>
              <a:prstGeom prst="rect">
                <a:avLst/>
              </a:prstGeom>
              <a:blipFill>
                <a:blip r:embed="rId7"/>
                <a:stretch>
                  <a:fillRect r="-1376"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/>
          <p:cNvSpPr/>
          <p:nvPr/>
        </p:nvSpPr>
        <p:spPr>
          <a:xfrm>
            <a:off x="8417116" y="4106290"/>
            <a:ext cx="8030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1.0</a:t>
            </a:r>
            <a:endParaRPr lang="en-US" sz="3200" b="1" dirty="0" smtClean="0"/>
          </a:p>
          <a:p>
            <a:r>
              <a:rPr lang="en-US" sz="3200" dirty="0" smtClean="0"/>
              <a:t>  0</a:t>
            </a:r>
          </a:p>
          <a:p>
            <a:r>
              <a:rPr lang="en-US" sz="3200" dirty="0" smtClean="0"/>
              <a:t>  0</a:t>
            </a:r>
            <a:endParaRPr lang="en-US" sz="3200" b="1" dirty="0" smtClean="0"/>
          </a:p>
        </p:txBody>
      </p:sp>
      <p:sp>
        <p:nvSpPr>
          <p:cNvPr id="20" name="Прямоугольник 19"/>
          <p:cNvSpPr/>
          <p:nvPr/>
        </p:nvSpPr>
        <p:spPr>
          <a:xfrm>
            <a:off x="3703967" y="4141062"/>
            <a:ext cx="1120106" cy="156966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3200" dirty="0" smtClean="0"/>
              <a:t>0.13</a:t>
            </a:r>
          </a:p>
          <a:p>
            <a:r>
              <a:rPr lang="en-US" sz="3200" dirty="0" smtClean="0"/>
              <a:t>0.87</a:t>
            </a:r>
          </a:p>
          <a:p>
            <a:r>
              <a:rPr lang="en-US" sz="3200" dirty="0" smtClean="0"/>
              <a:t>0.00</a:t>
            </a:r>
            <a:endParaRPr lang="en-US" sz="32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3587314" y="3679867"/>
                <a:ext cx="13460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ru-RU" sz="24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314" y="3679867"/>
                <a:ext cx="1346010" cy="461665"/>
              </a:xfrm>
              <a:prstGeom prst="rect">
                <a:avLst/>
              </a:prstGeom>
              <a:blipFill>
                <a:blip r:embed="rId8"/>
                <a:stretch>
                  <a:fillRect t="-4000" r="-1357"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/>
          <p:cNvSpPr/>
          <p:nvPr/>
        </p:nvSpPr>
        <p:spPr>
          <a:xfrm>
            <a:off x="7470432" y="5738347"/>
            <a:ext cx="2607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one-hot label encoding</a:t>
            </a:r>
            <a:endParaRPr lang="ru-RU" sz="2000" dirty="0">
              <a:solidFill>
                <a:srgbClr val="0000FF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2509238" y="4500253"/>
            <a:ext cx="1022268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 err="1"/>
              <a:t>softmax</a:t>
            </a:r>
            <a:endParaRPr lang="ru-RU" sz="2000" dirty="0"/>
          </a:p>
        </p:txBody>
      </p:sp>
      <p:sp>
        <p:nvSpPr>
          <p:cNvPr id="48" name="Прямоугольник 47"/>
          <p:cNvSpPr/>
          <p:nvPr/>
        </p:nvSpPr>
        <p:spPr>
          <a:xfrm>
            <a:off x="8269116" y="4130028"/>
            <a:ext cx="1009650" cy="1592039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5829307" y="4141062"/>
            <a:ext cx="1120106" cy="156966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3200" dirty="0" smtClean="0"/>
              <a:t>0.89</a:t>
            </a:r>
          </a:p>
          <a:p>
            <a:r>
              <a:rPr lang="en-US" sz="3200" dirty="0" smtClean="0"/>
              <a:t>0.06</a:t>
            </a:r>
          </a:p>
          <a:p>
            <a:r>
              <a:rPr lang="en-US" sz="3200" dirty="0" smtClean="0"/>
              <a:t> 3.0</a:t>
            </a:r>
            <a:endParaRPr lang="en-US" sz="3200" b="1" dirty="0" smtClean="0"/>
          </a:p>
        </p:txBody>
      </p:sp>
      <p:cxnSp>
        <p:nvCxnSpPr>
          <p:cNvPr id="55" name="Прямая со стрелкой 54"/>
          <p:cNvCxnSpPr/>
          <p:nvPr/>
        </p:nvCxnSpPr>
        <p:spPr>
          <a:xfrm>
            <a:off x="2479583" y="4937082"/>
            <a:ext cx="1223714" cy="11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>
            <a:stCxn id="20" idx="3"/>
            <a:endCxn id="51" idx="1"/>
          </p:cNvCxnSpPr>
          <p:nvPr/>
        </p:nvCxnSpPr>
        <p:spPr>
          <a:xfrm>
            <a:off x="4824073" y="4925892"/>
            <a:ext cx="10052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Прямоугольник 60"/>
          <p:cNvSpPr/>
          <p:nvPr/>
        </p:nvSpPr>
        <p:spPr>
          <a:xfrm>
            <a:off x="5045745" y="4483747"/>
            <a:ext cx="577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-log</a:t>
            </a:r>
            <a:endParaRPr lang="ru-RU" sz="2000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9887595" y="4483747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>
                <a:solidFill>
                  <a:srgbClr val="CC0099"/>
                </a:solidFill>
              </a:rPr>
              <a:t>L</a:t>
            </a:r>
            <a:r>
              <a:rPr lang="en-US" sz="3200" i="1" baseline="-25000" dirty="0" smtClean="0">
                <a:solidFill>
                  <a:srgbClr val="CC0099"/>
                </a:solidFill>
              </a:rPr>
              <a:t>i</a:t>
            </a:r>
            <a:r>
              <a:rPr lang="en-US" sz="3200" dirty="0" smtClean="0">
                <a:solidFill>
                  <a:srgbClr val="CC0099"/>
                </a:solidFill>
              </a:rPr>
              <a:t> </a:t>
            </a:r>
            <a:r>
              <a:rPr lang="en-US" sz="3200" dirty="0">
                <a:solidFill>
                  <a:srgbClr val="CC0099"/>
                </a:solidFill>
              </a:rPr>
              <a:t>= </a:t>
            </a:r>
            <a:r>
              <a:rPr lang="en-US" sz="3200" dirty="0" smtClean="0">
                <a:solidFill>
                  <a:srgbClr val="CC0099"/>
                </a:solidFill>
              </a:rPr>
              <a:t>0.89</a:t>
            </a:r>
            <a:endParaRPr lang="ru-RU" sz="3200" dirty="0">
              <a:solidFill>
                <a:srgbClr val="CC0099"/>
              </a:solidFill>
            </a:endParaRPr>
          </a:p>
        </p:txBody>
      </p:sp>
      <p:sp>
        <p:nvSpPr>
          <p:cNvPr id="63" name="Прямоугольник 62"/>
          <p:cNvSpPr/>
          <p:nvPr/>
        </p:nvSpPr>
        <p:spPr>
          <a:xfrm>
            <a:off x="7044240" y="4500253"/>
            <a:ext cx="11135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</a:t>
            </a:r>
            <a:r>
              <a:rPr lang="en-US" sz="2000" dirty="0" smtClean="0"/>
              <a:t>ultiply and sum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8828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02" y="741362"/>
            <a:ext cx="10802909" cy="538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 </a:t>
            </a:r>
            <a:r>
              <a:rPr lang="en-US" b="1" dirty="0" smtClean="0"/>
              <a:t>vs </a:t>
            </a:r>
            <a:r>
              <a:rPr lang="en-US" b="1" dirty="0"/>
              <a:t>SVM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838200" y="1976438"/>
                <a:ext cx="2743828" cy="1109150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76438"/>
                <a:ext cx="2743828" cy="1109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6557509" y="1940114"/>
                <a:ext cx="4774512" cy="1194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 sz="28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(0,</m:t>
                              </m:r>
                              <m:r>
                                <m:rPr>
                                  <m:nor/>
                                </m:rPr>
                                <a:rPr lang="ru-RU" sz="2800" i="1">
                                  <a:latin typeface="Cambria Math" panose="02040503050406030204" pitchFamily="18" charset="0"/>
                                </a:rPr>
                                <m:t>​​  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509" y="1940114"/>
                <a:ext cx="4774512" cy="1194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1537943" y="1506022"/>
            <a:ext cx="13787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Softmax</a:t>
            </a:r>
            <a:endParaRPr lang="ru-RU" sz="2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303788" y="1506022"/>
            <a:ext cx="8586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SVM</a:t>
            </a:r>
            <a:endParaRPr lang="ru-RU" sz="28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570401" y="2104486"/>
            <a:ext cx="6304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vs</a:t>
            </a:r>
            <a:endParaRPr lang="ru-RU" sz="4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4" t="11374" r="17823" b="18976"/>
          <a:stretch/>
        </p:blipFill>
        <p:spPr>
          <a:xfrm>
            <a:off x="2916718" y="3170139"/>
            <a:ext cx="6010274" cy="339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b="1" dirty="0"/>
              <a:t> </a:t>
            </a:r>
            <a:r>
              <a:rPr lang="en-US" b="1" dirty="0" smtClean="0"/>
              <a:t>vs </a:t>
            </a:r>
            <a:r>
              <a:rPr lang="en-US" b="1" dirty="0"/>
              <a:t>SVM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838200" y="1976438"/>
                <a:ext cx="2743828" cy="1109150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76438"/>
                <a:ext cx="2743828" cy="1109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6557509" y="1940114"/>
                <a:ext cx="4774512" cy="1194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 sz="28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(0,</m:t>
                              </m:r>
                              <m:r>
                                <m:rPr>
                                  <m:nor/>
                                </m:rPr>
                                <a:rPr lang="ru-RU" sz="2800" i="1">
                                  <a:latin typeface="Cambria Math" panose="02040503050406030204" pitchFamily="18" charset="0"/>
                                </a:rPr>
                                <m:t>​​  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509" y="1940114"/>
                <a:ext cx="4774512" cy="1194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1537943" y="1506022"/>
            <a:ext cx="1207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Softmax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303788" y="1506022"/>
            <a:ext cx="779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SVM</a:t>
            </a:r>
            <a:endParaRPr lang="ru-RU" sz="2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570401" y="2104486"/>
            <a:ext cx="6304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vs</a:t>
            </a:r>
            <a:endParaRPr lang="ru-RU" sz="4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3453884"/>
            <a:ext cx="27022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assume scores:</a:t>
            </a:r>
            <a:endParaRPr 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3967348"/>
            <a:ext cx="274626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rgbClr val="000000"/>
                </a:solidFill>
              </a:rPr>
              <a:t>[</a:t>
            </a:r>
            <a:r>
              <a:rPr lang="ru-RU" sz="3200" dirty="0">
                <a:solidFill>
                  <a:srgbClr val="38761D"/>
                </a:solidFill>
              </a:rPr>
              <a:t>10</a:t>
            </a:r>
            <a:r>
              <a:rPr lang="ru-RU" sz="3200" dirty="0">
                <a:solidFill>
                  <a:srgbClr val="000000"/>
                </a:solidFill>
              </a:rPr>
              <a:t>, -2, 3</a:t>
            </a:r>
            <a:r>
              <a:rPr lang="ru-RU" sz="3200" dirty="0" smtClean="0">
                <a:solidFill>
                  <a:srgbClr val="000000"/>
                </a:solidFill>
              </a:rPr>
              <a:t>]</a:t>
            </a:r>
            <a:endParaRPr lang="en-US" sz="3200" dirty="0" smtClean="0">
              <a:solidFill>
                <a:srgbClr val="000000"/>
              </a:solidFill>
            </a:endParaRPr>
          </a:p>
          <a:p>
            <a:r>
              <a:rPr lang="ru-RU" sz="3200" dirty="0">
                <a:solidFill>
                  <a:srgbClr val="000000"/>
                </a:solidFill>
              </a:rPr>
              <a:t>[</a:t>
            </a:r>
            <a:r>
              <a:rPr lang="ru-RU" sz="3200" dirty="0">
                <a:solidFill>
                  <a:srgbClr val="38761D"/>
                </a:solidFill>
              </a:rPr>
              <a:t>10</a:t>
            </a:r>
            <a:r>
              <a:rPr lang="ru-RU" sz="3200" dirty="0">
                <a:solidFill>
                  <a:srgbClr val="000000"/>
                </a:solidFill>
              </a:rPr>
              <a:t>, 9, 9</a:t>
            </a:r>
            <a:r>
              <a:rPr lang="ru-RU" sz="3200" dirty="0" smtClean="0">
                <a:solidFill>
                  <a:srgbClr val="000000"/>
                </a:solidFill>
              </a:rPr>
              <a:t>]</a:t>
            </a:r>
            <a:endParaRPr lang="en-US" sz="3200" dirty="0" smtClean="0">
              <a:solidFill>
                <a:srgbClr val="000000"/>
              </a:solidFill>
            </a:endParaRPr>
          </a:p>
          <a:p>
            <a:r>
              <a:rPr lang="ru-RU" sz="3200" dirty="0">
                <a:solidFill>
                  <a:srgbClr val="000000"/>
                </a:solidFill>
              </a:rPr>
              <a:t>[</a:t>
            </a:r>
            <a:r>
              <a:rPr lang="ru-RU" sz="3200" dirty="0">
                <a:solidFill>
                  <a:srgbClr val="38761D"/>
                </a:solidFill>
              </a:rPr>
              <a:t>10</a:t>
            </a:r>
            <a:r>
              <a:rPr lang="ru-RU" sz="3200" dirty="0">
                <a:solidFill>
                  <a:srgbClr val="000000"/>
                </a:solidFill>
              </a:rPr>
              <a:t>, -100, -100]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838200" y="5537008"/>
                <a:ext cx="184505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u-RU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 smtClean="0"/>
                  <a:t> = 0</a:t>
                </a:r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37008"/>
                <a:ext cx="1845057" cy="584775"/>
              </a:xfrm>
              <a:prstGeom prst="rect">
                <a:avLst/>
              </a:prstGeom>
              <a:blipFill>
                <a:blip r:embed="rId4"/>
                <a:stretch>
                  <a:fillRect l="-8609" t="-12500" r="-7616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5772150" y="3544821"/>
            <a:ext cx="593407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Q: Suppose I take a </a:t>
            </a:r>
            <a:r>
              <a:rPr lang="en-US" sz="3200" dirty="0" err="1">
                <a:solidFill>
                  <a:srgbClr val="0000FF"/>
                </a:solidFill>
              </a:rPr>
              <a:t>datapoint</a:t>
            </a:r>
            <a:endParaRPr lang="en-US" sz="3200" dirty="0">
              <a:solidFill>
                <a:srgbClr val="0000FF"/>
              </a:solidFill>
            </a:endParaRPr>
          </a:p>
          <a:p>
            <a:r>
              <a:rPr lang="en-US" sz="3200" dirty="0">
                <a:solidFill>
                  <a:srgbClr val="0000FF"/>
                </a:solidFill>
              </a:rPr>
              <a:t>and I jiggle a bit (changing its</a:t>
            </a:r>
          </a:p>
          <a:p>
            <a:r>
              <a:rPr lang="en-US" sz="3200" dirty="0">
                <a:solidFill>
                  <a:srgbClr val="0000FF"/>
                </a:solidFill>
              </a:rPr>
              <a:t>score slightly). What happens to</a:t>
            </a:r>
          </a:p>
          <a:p>
            <a:r>
              <a:rPr lang="en-US" sz="3200" dirty="0">
                <a:solidFill>
                  <a:srgbClr val="0000FF"/>
                </a:solidFill>
              </a:rPr>
              <a:t>the loss in both cases?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62025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Recap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690688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- We have some dataset of (</a:t>
            </a:r>
            <a:r>
              <a:rPr lang="en-US" sz="2800" i="1" dirty="0" smtClean="0"/>
              <a:t>x</a:t>
            </a:r>
            <a:r>
              <a:rPr lang="en-US" sz="2800" i="1" baseline="-25000" dirty="0" smtClean="0"/>
              <a:t>i</a:t>
            </a:r>
            <a:r>
              <a:rPr lang="en-US" sz="2800" i="1" dirty="0"/>
              <a:t> </a:t>
            </a:r>
            <a:r>
              <a:rPr lang="en-US" sz="2800" i="1" dirty="0" smtClean="0"/>
              <a:t>, </a:t>
            </a:r>
            <a:r>
              <a:rPr lang="en-US" sz="2800" i="1" dirty="0" err="1" smtClean="0"/>
              <a:t>y</a:t>
            </a:r>
            <a:r>
              <a:rPr lang="en-US" sz="2800" i="1" baseline="-25000" dirty="0" err="1" smtClean="0"/>
              <a:t>i</a:t>
            </a:r>
            <a:r>
              <a:rPr lang="en-US" sz="2800" dirty="0" smtClean="0"/>
              <a:t>)</a:t>
            </a:r>
            <a:endParaRPr lang="en-US" sz="2800" dirty="0"/>
          </a:p>
          <a:p>
            <a:r>
              <a:rPr lang="en-US" sz="2800" dirty="0"/>
              <a:t>- We have a </a:t>
            </a:r>
            <a:r>
              <a:rPr lang="en-US" sz="2800" b="1" dirty="0"/>
              <a:t>score function:</a:t>
            </a:r>
          </a:p>
          <a:p>
            <a:r>
              <a:rPr lang="en-US" sz="2800" dirty="0"/>
              <a:t>- We have a </a:t>
            </a:r>
            <a:r>
              <a:rPr lang="en-US" sz="2800" b="1" dirty="0"/>
              <a:t>loss function</a:t>
            </a:r>
            <a:r>
              <a:rPr lang="en-US" sz="2800" dirty="0"/>
              <a:t>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5076091" y="2151907"/>
                <a:ext cx="185810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91" y="2151907"/>
                <a:ext cx="1858109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838200" y="3074791"/>
                <a:ext cx="2743828" cy="1109150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74791"/>
                <a:ext cx="2743828" cy="11091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838200" y="4155366"/>
                <a:ext cx="4774512" cy="1194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 sz="28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(0,</m:t>
                              </m:r>
                              <m:r>
                                <m:rPr>
                                  <m:nor/>
                                </m:rPr>
                                <a:rPr lang="ru-RU" sz="2800" i="1">
                                  <a:latin typeface="Cambria Math" panose="02040503050406030204" pitchFamily="18" charset="0"/>
                                </a:rPr>
                                <m:t>​​  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55366"/>
                <a:ext cx="4774512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838200" y="5403193"/>
                <a:ext cx="3425553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03193"/>
                <a:ext cx="3425553" cy="13038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3462146" y="3074791"/>
            <a:ext cx="1207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Softmax</a:t>
            </a:r>
            <a:endParaRPr lang="ru-RU" sz="24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772523" y="3870751"/>
            <a:ext cx="761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SVM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499336" y="5337211"/>
            <a:ext cx="1170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Full loss</a:t>
            </a:r>
            <a:endParaRPr lang="ru-RU" sz="2400" dirty="0"/>
          </a:p>
        </p:txBody>
      </p:sp>
      <p:pic>
        <p:nvPicPr>
          <p:cNvPr id="14" name="Picture 30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132" y="4101583"/>
            <a:ext cx="4912191" cy="20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4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Recall</a:t>
            </a:r>
            <a:r>
              <a:rPr lang="en-US" dirty="0" smtClean="0"/>
              <a:t>: CIFAR10</a:t>
            </a:r>
            <a:endParaRPr lang="ru-RU" dirty="0"/>
          </a:p>
        </p:txBody>
      </p:sp>
      <p:pic>
        <p:nvPicPr>
          <p:cNvPr id="4" name="Picture 7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79" y="1765678"/>
            <a:ext cx="4632030" cy="34275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820041" y="2509976"/>
            <a:ext cx="33675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10 </a:t>
            </a:r>
            <a:r>
              <a:rPr lang="en-US" sz="2400" dirty="0"/>
              <a:t>classes</a:t>
            </a:r>
          </a:p>
          <a:p>
            <a:r>
              <a:rPr lang="en-US" sz="2400" b="1" dirty="0"/>
              <a:t>50,000 </a:t>
            </a:r>
            <a:r>
              <a:rPr lang="en-US" sz="2400" dirty="0"/>
              <a:t>training images</a:t>
            </a:r>
          </a:p>
          <a:p>
            <a:r>
              <a:rPr lang="en-US" sz="2400" b="1" dirty="0"/>
              <a:t>10,000 </a:t>
            </a:r>
            <a:r>
              <a:rPr lang="en-US" sz="2400" dirty="0"/>
              <a:t>testing </a:t>
            </a:r>
            <a:r>
              <a:rPr lang="en-US" sz="2400" dirty="0" smtClean="0"/>
              <a:t>images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Image size: </a:t>
            </a:r>
            <a:r>
              <a:rPr lang="en-US" sz="2400" b="1" dirty="0" smtClean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32x32x3</a:t>
            </a:r>
            <a:endParaRPr lang="ru-RU" sz="1600" b="1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189856" y="4642363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248440" y="4642363"/>
            <a:ext cx="780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height</a:t>
            </a:r>
            <a:endParaRPr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9364220" y="4607273"/>
            <a:ext cx="1518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channels (</a:t>
            </a:r>
            <a:r>
              <a:rPr lang="en-US" dirty="0" err="1" smtClean="0"/>
              <a:t>rgb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0" name="Прямая со стрелкой 9"/>
          <p:cNvCxnSpPr>
            <a:stCxn id="6" idx="0"/>
          </p:cNvCxnSpPr>
          <p:nvPr/>
        </p:nvCxnSpPr>
        <p:spPr>
          <a:xfrm flipV="1">
            <a:off x="7551494" y="4369777"/>
            <a:ext cx="836368" cy="2725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7" idx="0"/>
          </p:cNvCxnSpPr>
          <p:nvPr/>
        </p:nvCxnSpPr>
        <p:spPr>
          <a:xfrm flipV="1">
            <a:off x="8638675" y="4369777"/>
            <a:ext cx="232763" cy="2725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8" idx="0"/>
          </p:cNvCxnSpPr>
          <p:nvPr/>
        </p:nvCxnSpPr>
        <p:spPr>
          <a:xfrm flipH="1" flipV="1">
            <a:off x="9451731" y="4369777"/>
            <a:ext cx="671704" cy="2374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15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Recap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690688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- We have some dataset of (</a:t>
            </a:r>
            <a:r>
              <a:rPr lang="en-US" sz="2800" i="1" dirty="0" smtClean="0"/>
              <a:t>x</a:t>
            </a:r>
            <a:r>
              <a:rPr lang="en-US" sz="2800" i="1" baseline="-25000" dirty="0" smtClean="0"/>
              <a:t>i</a:t>
            </a:r>
            <a:r>
              <a:rPr lang="en-US" sz="2800" i="1" dirty="0"/>
              <a:t> </a:t>
            </a:r>
            <a:r>
              <a:rPr lang="en-US" sz="2800" i="1" dirty="0" smtClean="0"/>
              <a:t>, </a:t>
            </a:r>
            <a:r>
              <a:rPr lang="en-US" sz="2800" i="1" dirty="0" err="1" smtClean="0"/>
              <a:t>y</a:t>
            </a:r>
            <a:r>
              <a:rPr lang="en-US" sz="2800" i="1" baseline="-25000" dirty="0" err="1" smtClean="0"/>
              <a:t>i</a:t>
            </a:r>
            <a:r>
              <a:rPr lang="en-US" sz="2800" dirty="0" smtClean="0"/>
              <a:t>)</a:t>
            </a:r>
            <a:endParaRPr lang="en-US" sz="2800" dirty="0"/>
          </a:p>
          <a:p>
            <a:r>
              <a:rPr lang="en-US" sz="2800" dirty="0"/>
              <a:t>- We have a </a:t>
            </a:r>
            <a:r>
              <a:rPr lang="en-US" sz="2800" b="1" dirty="0"/>
              <a:t>score function:</a:t>
            </a:r>
          </a:p>
          <a:p>
            <a:r>
              <a:rPr lang="en-US" sz="2800" dirty="0"/>
              <a:t>- We have a </a:t>
            </a:r>
            <a:r>
              <a:rPr lang="en-US" sz="2800" b="1" dirty="0"/>
              <a:t>loss function</a:t>
            </a:r>
            <a:r>
              <a:rPr lang="en-US" sz="2800" dirty="0"/>
              <a:t>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5076091" y="2151907"/>
                <a:ext cx="185810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91" y="2151907"/>
                <a:ext cx="1858109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838200" y="3074791"/>
                <a:ext cx="2743828" cy="1109150"/>
              </a:xfrm>
              <a:prstGeom prst="rect">
                <a:avLst/>
              </a:prstGeom>
              <a:ln w="254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74791"/>
                <a:ext cx="2743828" cy="11091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838200" y="4155366"/>
                <a:ext cx="4774512" cy="1194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 sz="28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(0,</m:t>
                              </m:r>
                              <m:r>
                                <m:rPr>
                                  <m:nor/>
                                </m:rPr>
                                <a:rPr lang="ru-RU" sz="2800" i="1">
                                  <a:latin typeface="Cambria Math" panose="02040503050406030204" pitchFamily="18" charset="0"/>
                                </a:rPr>
                                <m:t>​​  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55366"/>
                <a:ext cx="4774512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838200" y="5403193"/>
                <a:ext cx="3425553" cy="1303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03193"/>
                <a:ext cx="3425553" cy="13038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3462146" y="3074791"/>
            <a:ext cx="1207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Softmax</a:t>
            </a:r>
            <a:endParaRPr lang="ru-RU" sz="24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772523" y="3870751"/>
            <a:ext cx="761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SVM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499336" y="5337211"/>
            <a:ext cx="1170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Full loss</a:t>
            </a:r>
            <a:endParaRPr lang="ru-RU" sz="2400" dirty="0"/>
          </a:p>
        </p:txBody>
      </p:sp>
      <p:pic>
        <p:nvPicPr>
          <p:cNvPr id="14" name="Picture 30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132" y="4101583"/>
            <a:ext cx="4912191" cy="205049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880308" y="902825"/>
            <a:ext cx="43198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How do we find the best W?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2996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Next time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Optimization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/>
              <a:t>Introduction to neural </a:t>
            </a:r>
            <a:r>
              <a:rPr lang="en-US" sz="3200" dirty="0" smtClean="0"/>
              <a:t>networks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/>
              <a:t>Backpropagation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621764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Parametric </a:t>
            </a:r>
            <a:r>
              <a:rPr lang="en-US" b="1" dirty="0" smtClean="0"/>
              <a:t>Approach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13643" b="32519"/>
          <a:stretch/>
        </p:blipFill>
        <p:spPr>
          <a:xfrm>
            <a:off x="838200" y="2175152"/>
            <a:ext cx="2609952" cy="259687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90562" y="4933323"/>
            <a:ext cx="2905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Array of </a:t>
            </a:r>
            <a:r>
              <a:rPr lang="en-US" b="1" dirty="0"/>
              <a:t>32x32x3 </a:t>
            </a:r>
            <a:r>
              <a:rPr lang="en-US" dirty="0"/>
              <a:t>numbers</a:t>
            </a:r>
          </a:p>
          <a:p>
            <a:r>
              <a:rPr lang="en-US" dirty="0"/>
              <a:t>(3072 numbers total)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679953" y="3150421"/>
            <a:ext cx="135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f(</a:t>
            </a:r>
            <a:r>
              <a:rPr lang="en-US" sz="3600" b="1" dirty="0" err="1" smtClean="0">
                <a:solidFill>
                  <a:srgbClr val="0000FF"/>
                </a:solidFill>
              </a:rPr>
              <a:t>x</a:t>
            </a:r>
            <a:r>
              <a:rPr lang="en-US" sz="3600" dirty="0" err="1" smtClean="0">
                <a:solidFill>
                  <a:srgbClr val="000000"/>
                </a:solidFill>
              </a:rPr>
              <a:t>,</a:t>
            </a:r>
            <a:r>
              <a:rPr lang="en-US" sz="3600" b="1" dirty="0" err="1" smtClean="0">
                <a:solidFill>
                  <a:srgbClr val="FF0000"/>
                </a:solidFill>
              </a:rPr>
              <a:t>W</a:t>
            </a:r>
            <a:r>
              <a:rPr lang="en-US" sz="3600" dirty="0">
                <a:solidFill>
                  <a:srgbClr val="000000"/>
                </a:solidFill>
              </a:rPr>
              <a:t>)</a:t>
            </a:r>
            <a:endParaRPr lang="ru-RU" sz="3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594307" y="1571283"/>
            <a:ext cx="1097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Image</a:t>
            </a:r>
            <a:endParaRPr lang="ru-RU" sz="2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839200" y="3058089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10</a:t>
            </a:r>
            <a:r>
              <a:rPr lang="en-US" sz="2400" dirty="0"/>
              <a:t> numbers giving</a:t>
            </a:r>
          </a:p>
          <a:p>
            <a:r>
              <a:rPr lang="en-US" sz="2400" dirty="0"/>
              <a:t>class scores</a:t>
            </a:r>
            <a:endParaRPr lang="ru-RU" sz="2400" dirty="0"/>
          </a:p>
        </p:txBody>
      </p:sp>
      <p:cxnSp>
        <p:nvCxnSpPr>
          <p:cNvPr id="12" name="Прямая со стрелкой 11"/>
          <p:cNvCxnSpPr>
            <a:stCxn id="3" idx="3"/>
            <a:endCxn id="7" idx="1"/>
          </p:cNvCxnSpPr>
          <p:nvPr/>
        </p:nvCxnSpPr>
        <p:spPr>
          <a:xfrm flipV="1">
            <a:off x="3448152" y="3473587"/>
            <a:ext cx="2231801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7" idx="3"/>
            <a:endCxn id="10" idx="1"/>
          </p:cNvCxnSpPr>
          <p:nvPr/>
        </p:nvCxnSpPr>
        <p:spPr>
          <a:xfrm>
            <a:off x="7030003" y="3473587"/>
            <a:ext cx="180919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5994278" y="5579651"/>
            <a:ext cx="1638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MT"/>
              </a:rPr>
              <a:t>parameters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MT"/>
              </a:rPr>
              <a:t>or 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weights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303352" y="5056431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</a:t>
            </a:r>
            <a:endParaRPr lang="ru-RU" sz="2800" dirty="0"/>
          </a:p>
        </p:txBody>
      </p:sp>
      <p:cxnSp>
        <p:nvCxnSpPr>
          <p:cNvPr id="23" name="Прямая со стрелкой 22"/>
          <p:cNvCxnSpPr>
            <a:stCxn id="22" idx="0"/>
          </p:cNvCxnSpPr>
          <p:nvPr/>
        </p:nvCxnSpPr>
        <p:spPr>
          <a:xfrm flipV="1">
            <a:off x="6558390" y="3796752"/>
            <a:ext cx="0" cy="125967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82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Parametric </a:t>
            </a:r>
            <a:r>
              <a:rPr lang="en-US" b="1" dirty="0" smtClean="0"/>
              <a:t>Approach: </a:t>
            </a:r>
            <a:r>
              <a:rPr lang="en-US" dirty="0"/>
              <a:t>Linear Classifier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13643" b="32519"/>
          <a:stretch/>
        </p:blipFill>
        <p:spPr>
          <a:xfrm>
            <a:off x="838200" y="2175152"/>
            <a:ext cx="2609952" cy="259687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90562" y="4933323"/>
            <a:ext cx="2905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Array of </a:t>
            </a:r>
            <a:r>
              <a:rPr lang="en-US" b="1" dirty="0"/>
              <a:t>32x32x3 </a:t>
            </a:r>
            <a:r>
              <a:rPr lang="en-US" dirty="0"/>
              <a:t>numbers</a:t>
            </a:r>
          </a:p>
          <a:p>
            <a:r>
              <a:rPr lang="en-US" dirty="0"/>
              <a:t>(3072 numbers total)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679953" y="3150421"/>
            <a:ext cx="135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f(</a:t>
            </a:r>
            <a:r>
              <a:rPr lang="en-US" sz="3600" b="1" dirty="0" err="1" smtClean="0">
                <a:solidFill>
                  <a:srgbClr val="0000FF"/>
                </a:solidFill>
              </a:rPr>
              <a:t>x</a:t>
            </a:r>
            <a:r>
              <a:rPr lang="en-US" sz="3600" dirty="0" err="1" smtClean="0">
                <a:solidFill>
                  <a:srgbClr val="000000"/>
                </a:solidFill>
              </a:rPr>
              <a:t>,</a:t>
            </a:r>
            <a:r>
              <a:rPr lang="en-US" sz="3600" b="1" dirty="0" err="1" smtClean="0">
                <a:solidFill>
                  <a:srgbClr val="FF0000"/>
                </a:solidFill>
              </a:rPr>
              <a:t>W</a:t>
            </a:r>
            <a:r>
              <a:rPr lang="en-US" sz="3600" dirty="0">
                <a:solidFill>
                  <a:srgbClr val="000000"/>
                </a:solidFill>
              </a:rPr>
              <a:t>)</a:t>
            </a:r>
            <a:endParaRPr lang="ru-RU" sz="3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594307" y="1571283"/>
            <a:ext cx="1097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Image</a:t>
            </a:r>
            <a:endParaRPr lang="ru-RU" sz="2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839200" y="3058089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10</a:t>
            </a:r>
            <a:r>
              <a:rPr lang="en-US" sz="2400" dirty="0"/>
              <a:t> numbers giving</a:t>
            </a:r>
          </a:p>
          <a:p>
            <a:r>
              <a:rPr lang="en-US" sz="2400" dirty="0"/>
              <a:t>class scores</a:t>
            </a:r>
            <a:endParaRPr lang="ru-RU" sz="2400" dirty="0"/>
          </a:p>
        </p:txBody>
      </p:sp>
      <p:cxnSp>
        <p:nvCxnSpPr>
          <p:cNvPr id="12" name="Прямая со стрелкой 11"/>
          <p:cNvCxnSpPr>
            <a:stCxn id="3" idx="3"/>
            <a:endCxn id="7" idx="1"/>
          </p:cNvCxnSpPr>
          <p:nvPr/>
        </p:nvCxnSpPr>
        <p:spPr>
          <a:xfrm flipV="1">
            <a:off x="3448152" y="3473587"/>
            <a:ext cx="2231801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7" idx="3"/>
            <a:endCxn id="10" idx="1"/>
          </p:cNvCxnSpPr>
          <p:nvPr/>
        </p:nvCxnSpPr>
        <p:spPr>
          <a:xfrm>
            <a:off x="7030003" y="3473587"/>
            <a:ext cx="180919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5994278" y="5579651"/>
            <a:ext cx="1638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MT"/>
              </a:rPr>
              <a:t>parameters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MT"/>
              </a:rPr>
              <a:t>or 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weights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303352" y="5056431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</a:t>
            </a:r>
            <a:endParaRPr lang="ru-RU" sz="2800" dirty="0"/>
          </a:p>
        </p:txBody>
      </p:sp>
      <p:cxnSp>
        <p:nvCxnSpPr>
          <p:cNvPr id="23" name="Прямая со стрелкой 22"/>
          <p:cNvCxnSpPr>
            <a:stCxn id="22" idx="0"/>
          </p:cNvCxnSpPr>
          <p:nvPr/>
        </p:nvCxnSpPr>
        <p:spPr>
          <a:xfrm flipV="1">
            <a:off x="6558390" y="3796752"/>
            <a:ext cx="0" cy="125967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/>
          <p:cNvSpPr/>
          <p:nvPr/>
        </p:nvSpPr>
        <p:spPr>
          <a:xfrm>
            <a:off x="5060745" y="1768001"/>
            <a:ext cx="25884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f(</a:t>
            </a:r>
            <a:r>
              <a:rPr lang="en-US" sz="4000" dirty="0" err="1"/>
              <a:t>x,W</a:t>
            </a:r>
            <a:r>
              <a:rPr lang="en-US" sz="4000" dirty="0"/>
              <a:t>) = </a:t>
            </a:r>
            <a:r>
              <a:rPr lang="en-US" sz="4000" dirty="0" err="1"/>
              <a:t>Wx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67897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Parametric </a:t>
            </a:r>
            <a:r>
              <a:rPr lang="en-US" b="1" dirty="0" smtClean="0"/>
              <a:t>Approach: </a:t>
            </a:r>
            <a:r>
              <a:rPr lang="en-US" dirty="0"/>
              <a:t>Linear Classifier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13643" b="32519"/>
          <a:stretch/>
        </p:blipFill>
        <p:spPr>
          <a:xfrm>
            <a:off x="838200" y="2175152"/>
            <a:ext cx="2609952" cy="259687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90562" y="4933323"/>
            <a:ext cx="2905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Array of </a:t>
            </a:r>
            <a:r>
              <a:rPr lang="en-US" b="1" dirty="0"/>
              <a:t>32x32x3 </a:t>
            </a:r>
            <a:r>
              <a:rPr lang="en-US" dirty="0"/>
              <a:t>numbers</a:t>
            </a:r>
          </a:p>
          <a:p>
            <a:r>
              <a:rPr lang="en-US" dirty="0"/>
              <a:t>(3072 numbers total)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679953" y="3150421"/>
            <a:ext cx="135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f(</a:t>
            </a:r>
            <a:r>
              <a:rPr lang="en-US" sz="3600" b="1" dirty="0" err="1" smtClean="0">
                <a:solidFill>
                  <a:srgbClr val="0000FF"/>
                </a:solidFill>
              </a:rPr>
              <a:t>x</a:t>
            </a:r>
            <a:r>
              <a:rPr lang="en-US" sz="3600" dirty="0" err="1" smtClean="0">
                <a:solidFill>
                  <a:srgbClr val="000000"/>
                </a:solidFill>
              </a:rPr>
              <a:t>,</a:t>
            </a:r>
            <a:r>
              <a:rPr lang="en-US" sz="3600" b="1" dirty="0" err="1" smtClean="0">
                <a:solidFill>
                  <a:srgbClr val="FF0000"/>
                </a:solidFill>
              </a:rPr>
              <a:t>W</a:t>
            </a:r>
            <a:r>
              <a:rPr lang="en-US" sz="3600" dirty="0">
                <a:solidFill>
                  <a:srgbClr val="000000"/>
                </a:solidFill>
              </a:rPr>
              <a:t>)</a:t>
            </a:r>
            <a:endParaRPr lang="ru-RU" sz="3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594307" y="1571283"/>
            <a:ext cx="1097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Image</a:t>
            </a:r>
            <a:endParaRPr lang="ru-RU" sz="2800" dirty="0">
              <a:solidFill>
                <a:srgbClr val="0000FF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839200" y="3058089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10</a:t>
            </a:r>
            <a:r>
              <a:rPr lang="en-US" sz="2400" dirty="0"/>
              <a:t> numbers giving</a:t>
            </a:r>
          </a:p>
          <a:p>
            <a:r>
              <a:rPr lang="en-US" sz="2400" dirty="0"/>
              <a:t>class scores</a:t>
            </a:r>
            <a:endParaRPr lang="ru-RU" sz="2400" dirty="0"/>
          </a:p>
        </p:txBody>
      </p:sp>
      <p:cxnSp>
        <p:nvCxnSpPr>
          <p:cNvPr id="12" name="Прямая со стрелкой 11"/>
          <p:cNvCxnSpPr>
            <a:stCxn id="3" idx="3"/>
            <a:endCxn id="7" idx="1"/>
          </p:cNvCxnSpPr>
          <p:nvPr/>
        </p:nvCxnSpPr>
        <p:spPr>
          <a:xfrm flipV="1">
            <a:off x="3448152" y="3473587"/>
            <a:ext cx="2231801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7" idx="3"/>
            <a:endCxn id="10" idx="1"/>
          </p:cNvCxnSpPr>
          <p:nvPr/>
        </p:nvCxnSpPr>
        <p:spPr>
          <a:xfrm>
            <a:off x="7030003" y="3473587"/>
            <a:ext cx="180919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5994278" y="5579651"/>
            <a:ext cx="1638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MT"/>
              </a:rPr>
              <a:t>parameters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MT"/>
              </a:rPr>
              <a:t>or 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weights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303352" y="5056431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</a:t>
            </a:r>
            <a:endParaRPr lang="ru-RU" sz="2800" dirty="0"/>
          </a:p>
        </p:txBody>
      </p:sp>
      <p:cxnSp>
        <p:nvCxnSpPr>
          <p:cNvPr id="23" name="Прямая со стрелкой 22"/>
          <p:cNvCxnSpPr>
            <a:stCxn id="22" idx="0"/>
          </p:cNvCxnSpPr>
          <p:nvPr/>
        </p:nvCxnSpPr>
        <p:spPr>
          <a:xfrm flipV="1">
            <a:off x="6558390" y="3796752"/>
            <a:ext cx="0" cy="125967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/>
          <p:cNvSpPr/>
          <p:nvPr/>
        </p:nvSpPr>
        <p:spPr>
          <a:xfrm>
            <a:off x="5060745" y="1768001"/>
            <a:ext cx="25884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f(</a:t>
            </a:r>
            <a:r>
              <a:rPr lang="en-US" sz="4000" dirty="0" err="1"/>
              <a:t>x,W</a:t>
            </a:r>
            <a:r>
              <a:rPr lang="en-US" sz="4000" dirty="0"/>
              <a:t>) = </a:t>
            </a:r>
            <a:r>
              <a:rPr lang="en-US" sz="4000" dirty="0" err="1"/>
              <a:t>Wx</a:t>
            </a:r>
            <a:endParaRPr lang="ru-RU" sz="4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060745" y="1768001"/>
            <a:ext cx="1368630" cy="70788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352965" y="2457555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10x1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24725" y="1962150"/>
            <a:ext cx="228600" cy="400050"/>
          </a:xfrm>
          <a:prstGeom prst="rect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00FF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813428" y="1832893"/>
            <a:ext cx="492247" cy="624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7439025" y="1371228"/>
            <a:ext cx="1095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3072x1</a:t>
            </a:r>
            <a:endParaRPr lang="ru-RU" sz="2400" dirty="0">
              <a:solidFill>
                <a:srgbClr val="0000FF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434219" y="2478923"/>
            <a:ext cx="1250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10x3072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3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Parametric </a:t>
            </a:r>
            <a:r>
              <a:rPr lang="en-US" b="1" dirty="0" smtClean="0"/>
              <a:t>Approach: </a:t>
            </a:r>
            <a:r>
              <a:rPr lang="en-US" dirty="0"/>
              <a:t>Linear Classifier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13643" b="32519"/>
          <a:stretch/>
        </p:blipFill>
        <p:spPr>
          <a:xfrm>
            <a:off x="838200" y="2175152"/>
            <a:ext cx="2609952" cy="259687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90562" y="4933323"/>
            <a:ext cx="2905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Array of </a:t>
            </a:r>
            <a:r>
              <a:rPr lang="en-US" b="1" dirty="0"/>
              <a:t>32x32x3 </a:t>
            </a:r>
            <a:r>
              <a:rPr lang="en-US" dirty="0"/>
              <a:t>numbers</a:t>
            </a:r>
          </a:p>
          <a:p>
            <a:r>
              <a:rPr lang="en-US" dirty="0"/>
              <a:t>(3072 numbers total)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679953" y="3150421"/>
            <a:ext cx="135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f(</a:t>
            </a:r>
            <a:r>
              <a:rPr lang="en-US" sz="3600" b="1" dirty="0" err="1" smtClean="0">
                <a:solidFill>
                  <a:srgbClr val="0000FF"/>
                </a:solidFill>
              </a:rPr>
              <a:t>x</a:t>
            </a:r>
            <a:r>
              <a:rPr lang="en-US" sz="3600" dirty="0" err="1" smtClean="0">
                <a:solidFill>
                  <a:srgbClr val="000000"/>
                </a:solidFill>
              </a:rPr>
              <a:t>,</a:t>
            </a:r>
            <a:r>
              <a:rPr lang="en-US" sz="3600" b="1" dirty="0" err="1" smtClean="0">
                <a:solidFill>
                  <a:srgbClr val="FF0000"/>
                </a:solidFill>
              </a:rPr>
              <a:t>W</a:t>
            </a:r>
            <a:r>
              <a:rPr lang="en-US" sz="3600" dirty="0">
                <a:solidFill>
                  <a:srgbClr val="000000"/>
                </a:solidFill>
              </a:rPr>
              <a:t>)</a:t>
            </a:r>
            <a:endParaRPr lang="ru-RU" sz="3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594307" y="1571283"/>
            <a:ext cx="1097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Image</a:t>
            </a:r>
            <a:endParaRPr lang="ru-RU" sz="2800" dirty="0">
              <a:solidFill>
                <a:srgbClr val="0000FF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839200" y="3058089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10</a:t>
            </a:r>
            <a:r>
              <a:rPr lang="en-US" sz="2400" dirty="0"/>
              <a:t> numbers giving</a:t>
            </a:r>
          </a:p>
          <a:p>
            <a:r>
              <a:rPr lang="en-US" sz="2400" dirty="0"/>
              <a:t>class scores</a:t>
            </a:r>
            <a:endParaRPr lang="ru-RU" sz="2400" dirty="0"/>
          </a:p>
        </p:txBody>
      </p:sp>
      <p:cxnSp>
        <p:nvCxnSpPr>
          <p:cNvPr id="12" name="Прямая со стрелкой 11"/>
          <p:cNvCxnSpPr>
            <a:stCxn id="3" idx="3"/>
            <a:endCxn id="7" idx="1"/>
          </p:cNvCxnSpPr>
          <p:nvPr/>
        </p:nvCxnSpPr>
        <p:spPr>
          <a:xfrm flipV="1">
            <a:off x="3448152" y="3473587"/>
            <a:ext cx="2231801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7" idx="3"/>
            <a:endCxn id="10" idx="1"/>
          </p:cNvCxnSpPr>
          <p:nvPr/>
        </p:nvCxnSpPr>
        <p:spPr>
          <a:xfrm>
            <a:off x="7030003" y="3473587"/>
            <a:ext cx="180919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5994278" y="5579651"/>
            <a:ext cx="1638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MT"/>
              </a:rPr>
              <a:t>parameters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MT"/>
              </a:rPr>
              <a:t>or 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weights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6303352" y="5056431"/>
            <a:ext cx="5100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</a:t>
            </a:r>
            <a:endParaRPr lang="ru-RU" sz="2800" dirty="0"/>
          </a:p>
        </p:txBody>
      </p:sp>
      <p:cxnSp>
        <p:nvCxnSpPr>
          <p:cNvPr id="23" name="Прямая со стрелкой 22"/>
          <p:cNvCxnSpPr>
            <a:stCxn id="22" idx="0"/>
          </p:cNvCxnSpPr>
          <p:nvPr/>
        </p:nvCxnSpPr>
        <p:spPr>
          <a:xfrm flipV="1">
            <a:off x="6558390" y="3796752"/>
            <a:ext cx="0" cy="125967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/>
          <p:cNvSpPr/>
          <p:nvPr/>
        </p:nvSpPr>
        <p:spPr>
          <a:xfrm>
            <a:off x="5060745" y="1768001"/>
            <a:ext cx="3343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f(</a:t>
            </a:r>
            <a:r>
              <a:rPr lang="en-US" sz="4000" dirty="0" err="1"/>
              <a:t>x,W</a:t>
            </a:r>
            <a:r>
              <a:rPr lang="en-US" sz="4000" dirty="0"/>
              <a:t>) = </a:t>
            </a:r>
            <a:r>
              <a:rPr lang="en-US" sz="4000" dirty="0" err="1" smtClean="0"/>
              <a:t>Wx</a:t>
            </a:r>
            <a:r>
              <a:rPr lang="en-US" sz="4000" dirty="0" smtClean="0"/>
              <a:t> + b</a:t>
            </a:r>
            <a:endParaRPr lang="ru-RU" sz="4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060745" y="1768001"/>
            <a:ext cx="1368630" cy="70788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352965" y="2457555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10x1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324725" y="1962150"/>
            <a:ext cx="228600" cy="400050"/>
          </a:xfrm>
          <a:prstGeom prst="rect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00FF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813428" y="1832893"/>
            <a:ext cx="492247" cy="624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7439025" y="1371228"/>
            <a:ext cx="1095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3072x1</a:t>
            </a:r>
            <a:endParaRPr lang="ru-RU" sz="2400" dirty="0">
              <a:solidFill>
                <a:srgbClr val="0000FF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434219" y="2478923"/>
            <a:ext cx="1250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10x3072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7943850" y="1894362"/>
            <a:ext cx="469899" cy="495405"/>
          </a:xfrm>
          <a:prstGeom prst="rect">
            <a:avLst/>
          </a:prstGeom>
          <a:noFill/>
          <a:ln w="38100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8429422" y="1905000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C0099"/>
                </a:solidFill>
              </a:rPr>
              <a:t>10x1</a:t>
            </a:r>
            <a:endParaRPr lang="ru-RU" sz="2400" dirty="0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7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1937</Words>
  <Application>Microsoft Office PowerPoint</Application>
  <PresentationFormat>Широкоэкранный</PresentationFormat>
  <Paragraphs>604</Paragraphs>
  <Slides>51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9" baseType="lpstr">
      <vt:lpstr>Arial</vt:lpstr>
      <vt:lpstr>Arial-BoldMT</vt:lpstr>
      <vt:lpstr>ArialMT</vt:lpstr>
      <vt:lpstr>Calibri</vt:lpstr>
      <vt:lpstr>Calibri Light</vt:lpstr>
      <vt:lpstr>Cambria Math</vt:lpstr>
      <vt:lpstr>Courier New</vt:lpstr>
      <vt:lpstr>Тема Office</vt:lpstr>
      <vt:lpstr>Lecture 2: Linear classifier</vt:lpstr>
      <vt:lpstr>Recall from last time: Challenges of recognition</vt:lpstr>
      <vt:lpstr>Recall from last time: data-driven approach, kNN</vt:lpstr>
      <vt:lpstr>Презентация PowerPoint</vt:lpstr>
      <vt:lpstr>Recall: CIFAR10</vt:lpstr>
      <vt:lpstr>Parametric Approach</vt:lpstr>
      <vt:lpstr>Parametric Approach: Linear Classifier</vt:lpstr>
      <vt:lpstr>Parametric Approach: Linear Classifier</vt:lpstr>
      <vt:lpstr>Parametric Approach: Linear Classifier</vt:lpstr>
      <vt:lpstr>Toy example</vt:lpstr>
      <vt:lpstr>Interpreting a Linear Classifier</vt:lpstr>
      <vt:lpstr>Interpreting a Linear Classifier</vt:lpstr>
      <vt:lpstr>Interpreting a Linear Classifier</vt:lpstr>
      <vt:lpstr>How to define level of unhappiness with the scores?</vt:lpstr>
      <vt:lpstr>Toy example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Regularization</vt:lpstr>
      <vt:lpstr>L2 regularization: motivation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Softmax Classifier (Multinomial Logistic Regression)</vt:lpstr>
      <vt:lpstr>Cross-entropy loss (softmax loss)</vt:lpstr>
      <vt:lpstr>Cross-entropy loss (softmax loss)</vt:lpstr>
      <vt:lpstr>Cross-entropy loss (softmax loss)</vt:lpstr>
      <vt:lpstr>Cross-entropy loss (softmax loss)</vt:lpstr>
      <vt:lpstr>Презентация PowerPoint</vt:lpstr>
      <vt:lpstr>Softmax vs SVM</vt:lpstr>
      <vt:lpstr>Softmax vs SVM</vt:lpstr>
      <vt:lpstr>Recap</vt:lpstr>
      <vt:lpstr>Recap</vt:lpstr>
      <vt:lpstr>Next time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and Computer vision</dc:title>
  <dc:creator>dyashuni</dc:creator>
  <cp:lastModifiedBy>dyashuni</cp:lastModifiedBy>
  <cp:revision>147</cp:revision>
  <dcterms:created xsi:type="dcterms:W3CDTF">2017-07-14T19:48:44Z</dcterms:created>
  <dcterms:modified xsi:type="dcterms:W3CDTF">2017-07-30T06:28:22Z</dcterms:modified>
</cp:coreProperties>
</file>